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2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3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charts/chart4.xml" ContentType="application/vnd.openxmlformats-officedocument.drawingml.chart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lower odds vs regular meat-eaters</c:v>
                </c:pt>
              </c:strCache>
            </c:strRef>
          </c:tx>
          <c:spPr>
            <a:solidFill>
              <a:srgbClr val="40916C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F2E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Multiple myeloma</c:v>
                  </c:pt>
                  <c:pt idx="1">
                    <c:v>Kidney</c:v>
                  </c:pt>
                  <c:pt idx="2">
                    <c:v>Pancreatic</c:v>
                  </c:pt>
                  <c:pt idx="3">
                    <c:v>Prostate</c:v>
                  </c:pt>
                  <c:pt idx="4">
                    <c:v>Breast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28</c:v>
                </c:pt>
                <c:pt idx="2">
                  <c:v>21</c:v>
                </c:pt>
                <c:pt idx="3">
                  <c:v>12</c:v>
                </c:pt>
                <c:pt idx="4">
                  <c:v>9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F2E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2E27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6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who reported improvement</c:v>
                </c:pt>
              </c:strCache>
            </c:strRef>
          </c:tx>
          <c:spPr>
            <a:solidFill>
              <a:srgbClr val="40916C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F2E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Better digestion</c:v>
                  </c:pt>
                  <c:pt idx="1">
                    <c:v>Better sleep</c:v>
                  </c:pt>
                  <c:pt idx="2">
                    <c:v>More energy</c:v>
                  </c:pt>
                  <c:pt idx="3">
                    <c:v>Walked / ran further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</c:v>
                </c:pt>
                <c:pt idx="1">
                  <c:v>55</c:v>
                </c:pt>
                <c:pt idx="2">
                  <c:v>53</c:v>
                </c:pt>
                <c:pt idx="3">
                  <c:v>52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400" u="none">
                  <a:solidFill>
                    <a:srgbClr val="0F2E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50" b="0" i="0" u="none" strike="noStrike">
                <a:solidFill>
                  <a:srgbClr val="1F2E27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E6F66"/>
                </a:solidFill>
                <a:latin typeface="Calibri"/>
              </a:defRPr>
            </a:pPr>
            <a:r>
              <a:rPr sz="1200" b="0" i="0" u="none" strike="noStrike">
                <a:solidFill>
                  <a:srgbClr val="5E6F66"/>
                </a:solidFill>
                <a:latin typeface="Calibri"/>
              </a:rPr>
              <a:t>Vegans have just 30% of the impact of high-meat eaters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Dietary environmental impact</c:v>
                </c:pt>
              </c:strCache>
            </c:strRef>
          </c:tx>
          <c:spPr>
            <a:solidFill>
              <a:srgbClr val="40916C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500" u="none">
                    <a:solidFill>
                      <a:srgbClr val="0F2E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0916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2603F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Vegan diet</c:v>
                  </c:pt>
                  <c:pt idx="1">
                    <c:v>High-meat diet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100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500" u="none">
                  <a:solidFill>
                    <a:srgbClr val="0F2E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E27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5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Litres of water per kg produced</c:v>
                </c:pt>
              </c:strCache>
            </c:strRef>
          </c:tx>
          <c:spPr>
            <a:solidFill>
              <a:srgbClr val="E2603F"/>
            </a:solidFill>
            <a:effectLst/>
          </c:spPr>
          <c:invertIfNegative val="0"/>
          <c:dLbls>
            <c:numFmt formatCode="#,##0&quot; L&quot;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F2E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Beef</c:v>
                  </c:pt>
                  <c:pt idx="1">
                    <c:v>Lentils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15400</c:v>
                </c:pt>
                <c:pt idx="1">
                  <c:v>1250</c:v>
                </c:pt>
              </c:numCache>
            </c:numRef>
          </c:val>
        </c:ser>
        <c:dLbls>
          <c:numFmt formatCode="#,##0&quot; L&quot;" sourceLinked="0"/>
          <c:txPr>
            <a:bodyPr/>
            <a:lstStyle/>
            <a:p>
              <a:pPr>
                <a:defRPr b="0" i="0" strike="noStrike" sz="1400" u="none">
                  <a:solidFill>
                    <a:srgbClr val="0F2E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1F2E27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800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slide. Set the frame: this is a science-backed case, not a lifestyle pitch. The whole argument rests on three pillars — health, the planet, and animals. Promise the audience evidence on all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hook. Read it slowly and let the question land. One choice, three payoffs. The follow-up trio reframes veganism as evidence-based, scientifically backed, and — crucially — easy.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Roadmap slide. Name the three pillars explicitly so the audience knows where we're going. Each gets its own colour: forest for health, leaf for earth, gold for animals — that coding repeats across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Pillar one: health. Frame it as 'your body was built for this' — a well-planned vegan diet isn't a compromise, it's one of the most powerful preventive tools we have.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with authority before data — borrow credibility from the BDA and the AND. Key message: this is endorsed by mainstream dietetics, not fringe science, and it's safe at every life stage.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Establish the weight of evidence. 76 studies, 2 million people — this isn't a single headline-grabbing study. The 25% figure is the emotional anchor: a quarter lower risk of dying from chronic illness.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hard numbers for the heart: 25% lower heart-disease death and 34% lower hypertension risk. Close by linking blood pressure to stroke so the audience feels the downstream stakes.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cancer chart. 1.8 million people across three continents is the credibility line. Walk the bars top to bottom — myeloma 31%, kidney 28% — then land the 7% total-cancer figure for vegans on the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Pivot to the cost of meat. The Group 1 classification — same bucket as tobacco and asbestos — is the single most arresting fact in the health section. Let the three cards sit in silence for a beat.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Diabetes. The 47% number is dramatic; be honest that weight does much of the work — that's a feature, not a caveat, because plants make a healthy weight easier. Then note the reversal angle for existing patients.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Shift from long-term risk to short-term reward. Over half of new vegans reported better digestion, sleep, energy, and stamina. This answers the 'but is it worth it day to day?' objection.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 the personal benefit to a nation. Three numbers: £6.7 billion saved, 2.1 million cases prevented, 170,000 healthy years gained. This reframes diet as public-health and economic policy, not just personal choice.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hidden human-health concerns in meat: growth hormones and antibiotic resistance. Keep the tone factual, not alarmist — the AMR 'superbug' link is taken seriously by the WHO and is the stronger of the two points.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less-known angle: fear chemistry changes the meat itself. Walk left to right — stress, hormone flood, energy depletion, then the possible cost to the eater. The 70% slaughterhouse stat grounds it in real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Pre-empt the two reflex objections. Protein: soy is complete, variety covers the rest. B12: one cheap pill, and the 'it comes from animals' framing is a myth since livestock are supplemented too. Defuse, don't lecture.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health pillar with seafood. Four contaminants — mercury, PFAS, microplastics, antibiotic resistance. The microplastics stat (180 of 182 samples) and the mercury-brain risk for children are the ones that stick.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Pillar two: the planet. The headline claim — the most powerful thing an individual can do for the environment is change what they eat, not what they drive. Set that up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Reframe the climate conversation. People think cars and flights; the lever is the plate. 29.7% from food, and 57% of that from animals — twice the footprint of all plant foods combined. That ratio is the punchline.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flagship climate chart: a vegan diet has just 30% of the environmental impact of a high-meat one (Nature Food, 55,000 people). The supporting stats stack FAO, IPCC, Lancet and a 2026 analysis behind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is the most intuitive environmental argument. 80% of farmland feeds livestock for a fraction of our calories — a staggering inefficiency. Then make it visceral: it's the number-one driver of Amazon deforestation.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Water makes inefficiency tangible: 15,400 litres for a kilo of beef vs 1,250 for lentils. The right-hand tiles scale it up — vegan diets cut water footprint 43–67%, and animal ag uses a third of all fresh water.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Pollution and dead zones. Nitrogen and phosphorus runoff creates ocean regions where nothing can live. The 6,500-square-mile Gulf dead zone, returning every summer and confirmed by the EPA, makes the abstract concrete.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Biodiversity collapse. Extinction running at 1,000x the natural rate, a million species threatened. The link to make explicit: habitat loss drives it, and agriculture — led by animal farming — is the top cause of habitat loss.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efficiency argument ties health and environment together. Plants turn resources into food far more efficiently — up to 49% more food with zero new land. And the 70% emissions / 10% deaths projection makes it a dual win.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Earth pillar at sea. Three forces: overfishing (a third of stocks unsustainable), bottom trawling (carbon equal to all aviation — the surprise stat), and bycatch (charismatic species killed by accident).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Pillar three: the animals. This is the moral core. For many people it's the reason they go vegan and never look back — not a diet trend, but a conclusion grounded in science about sentience.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scale do the moral work. 83 billion land animals in one year, rising for sixty years straight; over 200 billion with fish. Don't over-narrate — the numbers are the argument. Pause before moving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Translate scale into the everyday. 76 billion animals in intensive systems, ten per person on the planet, and 99.9% of US meat chickens raised in factory farms. This is the norm, not the exception.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 the ethics in mainstream science, not sentiment. Two formal declarations by serious scientists — Cambridge 2012 and New York 2024 — establish that these animals are conscious. The closing line reframes them as individuals.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it personal and surprising. The Goodall quote gives a trusted voice; the three cards show pigs, chickens and cows doing things we'd never expect. Intelligence and emotion make the suffering harder to dismiss.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detail slide — the everyday reality is hard to defend once specified. Don't read every line; pick two (the A4-sheet cage and the turn-around-proof sow crate) and let the percentages — all near 99% — speak.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Don't let fish slip out of the moral frame. Three points: they're sentient and feel pain, hooks cause real injury, and barotrauma is catastrophic. The closing line notes the science has overturned the old assumptions.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the three pillars home with the 'Love your... / Love our... / Love...' triad from the source. This is the emotional summary right before the ask. Slow down and let each card breathe.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Credibility close before the ask. 89 sources, and the institutions behind them are names everyone trusts — WHO, FAO, IPCC, Oxford, Cambridge, The Lancet. This is the slide that disarms the 'says who?' reaction.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ask. Two beats: 'every meal is a vote' (agency), then the imperative — 'Go Vegan.' End on the brand and website. Don't add caveats here; the close should be clean, confident, and singular.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image" Target="../media/image-11-1.png"/><Relationship Id="rId3" Type="http://schemas.openxmlformats.org/officeDocument/2006/relationships/image" Target="../media/image-11-2.png"/><Relationship Id="rId4" Type="http://schemas.openxmlformats.org/officeDocument/2006/relationships/image" Target="../media/image-11-3.png"/><Relationship Id="rId5" Type="http://schemas.openxmlformats.org/officeDocument/2006/relationships/image" Target="../media/image-11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image" Target="../media/image-19-1.png"/><Relationship Id="rId3" Type="http://schemas.openxmlformats.org/officeDocument/2006/relationships/image" Target="../media/image-19-2.png"/><Relationship Id="rId4" Type="http://schemas.openxmlformats.org/officeDocument/2006/relationships/image" Target="../media/image-19-3.png"/><Relationship Id="rId5" Type="http://schemas.openxmlformats.org/officeDocument/2006/relationships/image" Target="../media/image-19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640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9601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Reasons</a:t>
            </a:r>
            <a:endParaRPr lang="en-US" sz="6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Choose Vegan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548640" y="406908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Vegan for a healthier you, a kinder planet, and a compassionate world.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48640" y="5074920"/>
            <a:ext cx="566928" cy="566928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703" y="521098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61872" y="507492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261872" y="538581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body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160520" y="5074920"/>
            <a:ext cx="566928" cy="566928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583" y="5210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873752" y="507492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EARTH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4873752" y="538581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planet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7772400" y="5074920"/>
            <a:ext cx="566928" cy="566928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463" y="5210983"/>
            <a:ext cx="294803" cy="29480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485632" y="507492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ANIMALS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485632" y="538581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all beings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68680"/>
            <a:ext cx="868680" cy="8686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874520"/>
            <a:ext cx="10424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if a single daily choice — what you put on your plate — could protect your body, help heal the planet, and spare billions of living creatures from a life of suffering?</a:t>
            </a:r>
            <a:endParaRPr lang="en-US" sz="3300" dirty="0"/>
          </a:p>
        </p:txBody>
      </p:sp>
      <p:sp>
        <p:nvSpPr>
          <p:cNvPr id="6" name="Shape 3"/>
          <p:cNvSpPr/>
          <p:nvPr/>
        </p:nvSpPr>
        <p:spPr>
          <a:xfrm>
            <a:off x="548640" y="4892040"/>
            <a:ext cx="457200" cy="457200"/>
          </a:xfrm>
          <a:prstGeom prst="ellipse">
            <a:avLst/>
          </a:prstGeom>
          <a:solidFill>
            <a:srgbClr val="2D6A4F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" y="5006340"/>
            <a:ext cx="228600" cy="2286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15568" y="4892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is overwhelming.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4160520" y="4892040"/>
            <a:ext cx="457200" cy="457200"/>
          </a:xfrm>
          <a:prstGeom prst="ellipse">
            <a:avLst/>
          </a:prstGeom>
          <a:solidFill>
            <a:srgbClr val="2D6A4F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820" y="5006340"/>
            <a:ext cx="228600" cy="2286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727448" y="4892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 is settled.</a:t>
            </a:r>
            <a:endParaRPr lang="en-US" sz="1350" dirty="0"/>
          </a:p>
        </p:txBody>
      </p:sp>
      <p:sp>
        <p:nvSpPr>
          <p:cNvPr id="12" name="Shape 7"/>
          <p:cNvSpPr/>
          <p:nvPr/>
        </p:nvSpPr>
        <p:spPr>
          <a:xfrm>
            <a:off x="7772400" y="4892040"/>
            <a:ext cx="457200" cy="457200"/>
          </a:xfrm>
          <a:prstGeom prst="ellipse">
            <a:avLst/>
          </a:prstGeom>
          <a:solidFill>
            <a:srgbClr val="2D6A4F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700" y="5006340"/>
            <a:ext cx="228600" cy="2286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339328" y="4892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change is simpler than you think.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simple ideas.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plant-based diet is good for your health, good for the Earth, and good for the animals we share it with.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548640" y="2423160"/>
            <a:ext cx="3383280" cy="3383280"/>
          </a:xfrm>
          <a:prstGeom prst="roundRect">
            <a:avLst>
              <a:gd name="adj" fmla="val 3243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14400" y="2788920"/>
            <a:ext cx="914400" cy="914400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301752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38404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 for YOU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14400" y="4370832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your body — lower your risk of heart disease, cancer, and diabetes.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398264" y="2423160"/>
            <a:ext cx="3383280" cy="3383280"/>
          </a:xfrm>
          <a:prstGeom prst="roundRect">
            <a:avLst>
              <a:gd name="adj" fmla="val 3243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64024" y="2788920"/>
            <a:ext cx="914400" cy="914400"/>
          </a:xfrm>
          <a:prstGeom prst="ellipse">
            <a:avLst/>
          </a:prstGeom>
          <a:solidFill>
            <a:srgbClr val="40916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624" y="301752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764024" y="38404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 for the EARTH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4764024" y="4370832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heal the planet — the single most powerful climate action you can take.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8247888" y="2423160"/>
            <a:ext cx="3383280" cy="3383280"/>
          </a:xfrm>
          <a:prstGeom prst="roundRect">
            <a:avLst>
              <a:gd name="adj" fmla="val 3243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613648" y="2788920"/>
            <a:ext cx="914400" cy="914400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248" y="3017520"/>
            <a:ext cx="457200" cy="4572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613648" y="38404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 for ANIMALS</a:t>
            </a:r>
            <a:endParaRPr lang="en-US" sz="2000" dirty="0"/>
          </a:p>
        </p:txBody>
      </p:sp>
      <p:sp>
        <p:nvSpPr>
          <p:cNvPr id="19" name="Text 14"/>
          <p:cNvSpPr/>
          <p:nvPr/>
        </p:nvSpPr>
        <p:spPr>
          <a:xfrm>
            <a:off x="8613648" y="4370832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Spare billions of sentient creatures from a lifetime of suffering.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21" name="Text 16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0" dirty="0"/>
          </a:p>
        </p:txBody>
      </p:sp>
      <p:sp>
        <p:nvSpPr>
          <p:cNvPr id="5" name="Text 3"/>
          <p:cNvSpPr/>
          <p:nvPr/>
        </p:nvSpPr>
        <p:spPr>
          <a:xfrm>
            <a:off x="548640" y="3063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01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474720"/>
            <a:ext cx="8778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Body Was Built</a:t>
            </a:r>
            <a:endParaRPr lang="en-US" sz="40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Thrive on Plants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48640" y="5257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for your health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9509760" y="960120"/>
            <a:ext cx="1828800" cy="1828800"/>
          </a:xfrm>
          <a:prstGeom prst="ellipse">
            <a:avLst/>
          </a:prstGeom>
          <a:solidFill>
            <a:srgbClr val="2D6A4F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8672" y="1399032"/>
            <a:ext cx="950976" cy="9509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CREDIBILITY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experts agree.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of the world's leading nutrition bodies recognise well-planned vegan diets as nutritionally complete and health-supporting.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5312664" cy="3154680"/>
          </a:xfrm>
          <a:prstGeom prst="roundRect">
            <a:avLst>
              <a:gd name="adj" fmla="val 3478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60120" y="2834640"/>
            <a:ext cx="914400" cy="914400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306324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3886200"/>
            <a:ext cx="44897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American Academy of Nutrition &amp; Dietetics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60120" y="4709160"/>
            <a:ext cx="4489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updated 2025 position endorses vegetarian and vegan eating for adults as nutritionally adequate.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327648" y="2468880"/>
            <a:ext cx="5312664" cy="3154680"/>
          </a:xfrm>
          <a:prstGeom prst="roundRect">
            <a:avLst>
              <a:gd name="adj" fmla="val 3478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739128" y="2834640"/>
            <a:ext cx="914400" cy="914400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728" y="306324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739128" y="3886200"/>
            <a:ext cx="44897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British Dietetic Association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6739128" y="4709160"/>
            <a:ext cx="4489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Confirms these diets are suitable at every life stage — including pregnancy, infancy, and childhood.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DISEASE PREVENTION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evidence is overwhelming.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5212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more closely people follow a plant-based diet, the lower their risk of type 2 diabetes, heart disease, cancer, and early death.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548640" y="3611880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i="1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2023 review pooled 76 studies and more than 2 million people — the body of evidence is enormous, and it points one way.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126480" y="1828800"/>
            <a:ext cx="2606040" cy="1783080"/>
          </a:xfrm>
          <a:prstGeom prst="roundRect">
            <a:avLst>
              <a:gd name="adj" fmla="val 5128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236208" y="1938528"/>
            <a:ext cx="2386584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</a:t>
            </a:r>
            <a:endParaRPr lang="en-US" sz="6000" dirty="0"/>
          </a:p>
        </p:txBody>
      </p:sp>
      <p:sp>
        <p:nvSpPr>
          <p:cNvPr id="8" name="Text 6"/>
          <p:cNvSpPr/>
          <p:nvPr/>
        </p:nvSpPr>
        <p:spPr>
          <a:xfrm>
            <a:off x="6291072" y="2910840"/>
            <a:ext cx="227685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pooled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9006840" y="1828800"/>
            <a:ext cx="2606040" cy="1783080"/>
          </a:xfrm>
          <a:prstGeom prst="roundRect">
            <a:avLst>
              <a:gd name="adj" fmla="val 5128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9116568" y="1938528"/>
            <a:ext cx="2386584" cy="7792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2M+</a:t>
            </a:r>
            <a:endParaRPr lang="en-US" sz="5200" dirty="0"/>
          </a:p>
        </p:txBody>
      </p:sp>
      <p:sp>
        <p:nvSpPr>
          <p:cNvPr id="11" name="Text 9"/>
          <p:cNvSpPr/>
          <p:nvPr/>
        </p:nvSpPr>
        <p:spPr>
          <a:xfrm>
            <a:off x="9171432" y="2790952"/>
            <a:ext cx="2276856" cy="729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analysed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26480" y="3794760"/>
            <a:ext cx="5477256" cy="1783080"/>
          </a:xfrm>
          <a:prstGeom prst="roundRect">
            <a:avLst>
              <a:gd name="adj" fmla="val 5128"/>
            </a:avLst>
          </a:prstGeom>
          <a:solidFill>
            <a:srgbClr val="1B5E43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36208" y="3904488"/>
            <a:ext cx="52578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</a:t>
            </a:r>
            <a:endParaRPr lang="en-US" sz="6000" dirty="0"/>
          </a:p>
        </p:txBody>
      </p:sp>
      <p:sp>
        <p:nvSpPr>
          <p:cNvPr id="14" name="Text 12"/>
          <p:cNvSpPr/>
          <p:nvPr/>
        </p:nvSpPr>
        <p:spPr>
          <a:xfrm>
            <a:off x="6291072" y="4876800"/>
            <a:ext cx="514807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risk of dying from chronic illness — 100,000 Americans, tracked 30 years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&amp; CIRCULATION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diet your heart will thank you for.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12664" cy="3566160"/>
          </a:xfrm>
          <a:prstGeom prst="roundRect">
            <a:avLst>
              <a:gd name="adj" fmla="val 3077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331720"/>
            <a:ext cx="868680" cy="86868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7290" y="2548890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65960" y="2286000"/>
            <a:ext cx="348386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960120" y="3520440"/>
            <a:ext cx="448970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risk of dying from ischaemic heart disease — the kind caused by blocked arteries.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960120" y="5029200"/>
            <a:ext cx="44897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Nutrients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327648" y="1965960"/>
            <a:ext cx="5312664" cy="3566160"/>
          </a:xfrm>
          <a:prstGeom prst="roundRect">
            <a:avLst>
              <a:gd name="adj" fmla="val 3077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739128" y="2331720"/>
            <a:ext cx="868680" cy="86868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298" y="2548890"/>
            <a:ext cx="434340" cy="4343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744968" y="2286000"/>
            <a:ext cx="348386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34%</a:t>
            </a:r>
            <a:endParaRPr lang="en-US" sz="5400" dirty="0"/>
          </a:p>
        </p:txBody>
      </p:sp>
      <p:sp>
        <p:nvSpPr>
          <p:cNvPr id="14" name="Text 10"/>
          <p:cNvSpPr/>
          <p:nvPr/>
        </p:nvSpPr>
        <p:spPr>
          <a:xfrm>
            <a:off x="6739128" y="3520440"/>
            <a:ext cx="448970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risk of high blood pressure than meat-eaters, even after adjusting for age, weight &amp; insulin resistance.</a:t>
            </a:r>
            <a:endParaRPr lang="en-US" sz="1550" dirty="0"/>
          </a:p>
        </p:txBody>
      </p:sp>
      <p:sp>
        <p:nvSpPr>
          <p:cNvPr id="15" name="Text 11"/>
          <p:cNvSpPr/>
          <p:nvPr/>
        </p:nvSpPr>
        <p:spPr>
          <a:xfrm>
            <a:off x="6739128" y="5029200"/>
            <a:ext cx="44897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 of Hypertension (4,100+ people)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548640" y="571500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blood pressure is one of the biggest risk factors for stroke — reason enough on its own to eat more plants.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8" name="Text 14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CANCER PROTECTION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Lower cancer risk — backed by 1.8 million people.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64208"/>
            <a:ext cx="50292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4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largest study ever conducted on meat-free diets and cancer — Oxford-led, drawing on data across three continents — found vegetarians had significantly lower odds of several cancers.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548640" y="388620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7% </a:t>
            </a:r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rate of total cancer is linked to a vegan diet overall.</a:t>
            </a:r>
            <a:endParaRPr lang="en-US" sz="30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943600" y="1783080"/>
          <a:ext cx="5669280" cy="4069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4864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OTHER SIDE OF THE PLATE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914400"/>
            <a:ext cx="10607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WHO classifies processed meat as a Group 1 carcinogen.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48640" y="233172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category as tobacco and asbestos — based on a review of thousands of studies.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3383280" cy="2377440"/>
          </a:xfrm>
          <a:prstGeom prst="roundRect">
            <a:avLst>
              <a:gd name="adj" fmla="val 4615"/>
            </a:avLst>
          </a:prstGeom>
          <a:solidFill>
            <a:srgbClr val="123A2B"/>
          </a:solidFill>
          <a:ln w="15875">
            <a:solidFill>
              <a:srgbClr val="E2603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83080" y="3520440"/>
            <a:ext cx="914400" cy="91440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1680" y="374904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48640" y="45720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E26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4892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Processed meat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4398264" y="3200400"/>
            <a:ext cx="3383280" cy="2377440"/>
          </a:xfrm>
          <a:prstGeom prst="roundRect">
            <a:avLst>
              <a:gd name="adj" fmla="val 4615"/>
            </a:avLst>
          </a:prstGeom>
          <a:solidFill>
            <a:srgbClr val="123A2B"/>
          </a:solidFill>
          <a:ln w="15875">
            <a:solidFill>
              <a:srgbClr val="E2603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632704" y="3520440"/>
            <a:ext cx="914400" cy="91440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304" y="3749040"/>
            <a:ext cx="457200" cy="457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398264" y="45720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E26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1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4398264" y="4892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Tobacco</a:t>
            </a:r>
            <a:endParaRPr lang="en-US" sz="1900" dirty="0"/>
          </a:p>
        </p:txBody>
      </p:sp>
      <p:sp>
        <p:nvSpPr>
          <p:cNvPr id="17" name="Shape 13"/>
          <p:cNvSpPr/>
          <p:nvPr/>
        </p:nvSpPr>
        <p:spPr>
          <a:xfrm>
            <a:off x="8247888" y="3200400"/>
            <a:ext cx="3383280" cy="2377440"/>
          </a:xfrm>
          <a:prstGeom prst="roundRect">
            <a:avLst>
              <a:gd name="adj" fmla="val 4615"/>
            </a:avLst>
          </a:prstGeom>
          <a:solidFill>
            <a:srgbClr val="123A2B"/>
          </a:solidFill>
          <a:ln w="15875">
            <a:solidFill>
              <a:srgbClr val="E2603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482328" y="3520440"/>
            <a:ext cx="914400" cy="91440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749040"/>
            <a:ext cx="457200" cy="4572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247888" y="45720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E26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1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8247888" y="4892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Asbestos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DIABETES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Plant-based, lower diabetes risk.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4846320" cy="3657600"/>
          </a:xfrm>
          <a:prstGeom prst="roundRect">
            <a:avLst>
              <a:gd name="adj" fmla="val 3000"/>
            </a:avLst>
          </a:prstGeom>
          <a:solidFill>
            <a:srgbClr val="1B5E43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2286000"/>
            <a:ext cx="4297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47%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822960" y="3703320"/>
            <a:ext cx="4297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raw risk of type 2 diabetes for vegans vs meat-eaters in the EPIC-Oxford study.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6460" y="2217420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629400" y="2011680"/>
            <a:ext cx="4983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of that advantage shrinks once researchers adjust for body weight — which suggests that staying at a healthy weight, something a plant-based diet makes easier, accounts for a large part of the benefit.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806440" y="4160520"/>
            <a:ext cx="640080" cy="640080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460" y="432054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629400" y="4114800"/>
            <a:ext cx="4983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prevention, plant-based diets have been shown to help manage type 2 diabetes and heart disease — and, in some clinical settings, even to reverse them.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4" name="Text 10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WELLBEING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Many people feel the difference fast.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2021 Vegan Society survey, people who had gone vegan reported real, near-term improvements:</a:t>
            </a:r>
            <a:endParaRPr lang="en-US" sz="155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2286000"/>
          <a:ext cx="73152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8275320" y="2377440"/>
            <a:ext cx="566928" cy="566928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7052" y="2519172"/>
            <a:ext cx="283464" cy="28346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961120" y="237744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Digestion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8275320" y="3218688"/>
            <a:ext cx="566928" cy="566928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7052" y="3360420"/>
            <a:ext cx="283464" cy="28346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961120" y="3218688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</a:t>
            </a:r>
            <a:endParaRPr lang="en-US" sz="1500" dirty="0"/>
          </a:p>
        </p:txBody>
      </p:sp>
      <p:sp>
        <p:nvSpPr>
          <p:cNvPr id="12" name="Shape 7"/>
          <p:cNvSpPr/>
          <p:nvPr/>
        </p:nvSpPr>
        <p:spPr>
          <a:xfrm>
            <a:off x="8275320" y="4059936"/>
            <a:ext cx="566928" cy="566928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7052" y="4201668"/>
            <a:ext cx="283464" cy="28346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961120" y="4059936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</a:t>
            </a:r>
            <a:endParaRPr lang="en-US" sz="1500" dirty="0"/>
          </a:p>
        </p:txBody>
      </p:sp>
      <p:sp>
        <p:nvSpPr>
          <p:cNvPr id="15" name="Shape 9"/>
          <p:cNvSpPr/>
          <p:nvPr/>
        </p:nvSpPr>
        <p:spPr>
          <a:xfrm>
            <a:off x="8275320" y="4901184"/>
            <a:ext cx="566928" cy="566928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7052" y="5042916"/>
            <a:ext cx="283464" cy="28346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961120" y="4901184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Stamina</a:t>
            </a:r>
            <a:endParaRPr lang="en-US" sz="1500" dirty="0"/>
          </a:p>
        </p:txBody>
      </p:sp>
      <p:sp>
        <p:nvSpPr>
          <p:cNvPr id="18" name="Text 11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9" name="Text 12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6692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BIGGER PICTURE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9144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Healthier people. A healthier budget.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everyone in England switched to a plant-based diet — UK Office of Health Economics analysis, commissioned by The Vegan Society: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3383280" cy="2926080"/>
          </a:xfrm>
          <a:prstGeom prst="roundRect">
            <a:avLst>
              <a:gd name="adj" fmla="val 3750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28803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£6.7bn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22960" y="416052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 by the NHS, every single year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398264" y="2606040"/>
            <a:ext cx="3383280" cy="2926080"/>
          </a:xfrm>
          <a:prstGeom prst="roundRect">
            <a:avLst>
              <a:gd name="adj" fmla="val 3750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35424" y="28803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2.1M</a:t>
            </a:r>
            <a:endParaRPr lang="en-US" sz="4600" dirty="0"/>
          </a:p>
        </p:txBody>
      </p:sp>
      <p:sp>
        <p:nvSpPr>
          <p:cNvPr id="12" name="Text 10"/>
          <p:cNvSpPr/>
          <p:nvPr/>
        </p:nvSpPr>
        <p:spPr>
          <a:xfrm>
            <a:off x="4672584" y="416052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of disease prevented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47888" y="2606040"/>
            <a:ext cx="3383280" cy="2926080"/>
          </a:xfrm>
          <a:prstGeom prst="roundRect">
            <a:avLst>
              <a:gd name="adj" fmla="val 3750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85048" y="28803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170,000+</a:t>
            </a:r>
            <a:endParaRPr lang="en-US" sz="4600" dirty="0"/>
          </a:p>
        </p:txBody>
      </p:sp>
      <p:sp>
        <p:nvSpPr>
          <p:cNvPr id="15" name="Text 13"/>
          <p:cNvSpPr/>
          <p:nvPr/>
        </p:nvSpPr>
        <p:spPr>
          <a:xfrm>
            <a:off x="8522208" y="416052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of healthy life added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IN THE MEAT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added to the animals we eat.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12664" cy="3703320"/>
          </a:xfrm>
          <a:prstGeom prst="roundRect">
            <a:avLst>
              <a:gd name="adj" fmla="val 2963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286000"/>
            <a:ext cx="868680" cy="86868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7290" y="2503170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65960" y="2286000"/>
            <a:ext cx="3483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Growth hormones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60120" y="3383280"/>
            <a:ext cx="4489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4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Australia, hormonal growth promotants are legal and widely used. Small ear implants release oestrogen-, testosterone- and progesterone-like compounds — such as oestradiol and trenbolone acetate — over 100–200 days.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327648" y="1920240"/>
            <a:ext cx="5312664" cy="3703320"/>
          </a:xfrm>
          <a:prstGeom prst="roundRect">
            <a:avLst>
              <a:gd name="adj" fmla="val 2963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739128" y="2286000"/>
            <a:ext cx="868680" cy="86868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298" y="2503170"/>
            <a:ext cx="434340" cy="4343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744968" y="2286000"/>
            <a:ext cx="3483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Antibiotic resistance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6739128" y="3383280"/>
            <a:ext cx="4489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4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Routinely dosing farm animals to treat and prevent illness is a well-documented driver of antimicrobial resistance. Resistant 'superbugs' reach people through contact, manure, water and soil, and undercooked meat.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&amp; MEAT QUALITY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Stress before slaughter affects the meat — and you.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2377440" cy="2788920"/>
          </a:xfrm>
          <a:prstGeom prst="roundRect">
            <a:avLst>
              <a:gd name="adj" fmla="val 3846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353312" y="2286000"/>
            <a:ext cx="768096" cy="768096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5336" y="2478024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3108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" kern="0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13232" y="3520440"/>
            <a:ext cx="20482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Transport, handling, strange surroundings, extreme heat or cold.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2944368" y="2926080"/>
            <a:ext cx="429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3392424" y="2057400"/>
            <a:ext cx="2377440" cy="2788920"/>
          </a:xfrm>
          <a:prstGeom prst="roundRect">
            <a:avLst>
              <a:gd name="adj" fmla="val 3846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197096" y="2286000"/>
            <a:ext cx="768096" cy="768096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2478024"/>
            <a:ext cx="384048" cy="38404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483864" y="3108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" kern="0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 FLOOD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3557016" y="3520440"/>
            <a:ext cx="20482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Cortisol and adrenaline surge into the bloodstream and muscle.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5788152" y="2926080"/>
            <a:ext cx="429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600" dirty="0"/>
          </a:p>
        </p:txBody>
      </p:sp>
      <p:sp>
        <p:nvSpPr>
          <p:cNvPr id="16" name="Shape 12"/>
          <p:cNvSpPr/>
          <p:nvPr/>
        </p:nvSpPr>
        <p:spPr>
          <a:xfrm>
            <a:off x="6236208" y="2057400"/>
            <a:ext cx="2377440" cy="2788920"/>
          </a:xfrm>
          <a:prstGeom prst="roundRect">
            <a:avLst>
              <a:gd name="adj" fmla="val 3846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040880" y="2286000"/>
            <a:ext cx="768096" cy="768096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904" y="2478024"/>
            <a:ext cx="384048" cy="38404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27648" y="3108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" kern="0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BURNS OUT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6400800" y="3520440"/>
            <a:ext cx="20482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Glycogen depletes; meat turns faulty — DFD beef, PSE pork — and spoils faster.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8631936" y="2926080"/>
            <a:ext cx="429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600" dirty="0"/>
          </a:p>
        </p:txBody>
      </p:sp>
      <p:sp>
        <p:nvSpPr>
          <p:cNvPr id="22" name="Shape 17"/>
          <p:cNvSpPr/>
          <p:nvPr/>
        </p:nvSpPr>
        <p:spPr>
          <a:xfrm>
            <a:off x="9079992" y="2057400"/>
            <a:ext cx="2377440" cy="2788920"/>
          </a:xfrm>
          <a:prstGeom prst="roundRect">
            <a:avLst>
              <a:gd name="adj" fmla="val 3846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884664" y="2286000"/>
            <a:ext cx="768096" cy="768096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6688" y="2478024"/>
            <a:ext cx="384048" cy="38404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71432" y="3108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" kern="0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TO YOU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9244584" y="3520440"/>
            <a:ext cx="20482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Leftover stress hormones and fat oxidation may weaken immunity and harm the heart.</a:t>
            </a:r>
            <a:endParaRPr lang="en-US" sz="1150" dirty="0"/>
          </a:p>
        </p:txBody>
      </p:sp>
      <p:sp>
        <p:nvSpPr>
          <p:cNvPr id="27" name="Shape 21"/>
          <p:cNvSpPr/>
          <p:nvPr/>
        </p:nvSpPr>
        <p:spPr>
          <a:xfrm>
            <a:off x="548640" y="5074920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0F2E22"/>
          </a:solidFill>
          <a:ln/>
        </p:spPr>
      </p:sp>
      <p:sp>
        <p:nvSpPr>
          <p:cNvPr id="28" name="Text 22"/>
          <p:cNvSpPr/>
          <p:nvPr/>
        </p:nvSpPr>
        <p:spPr>
          <a:xfrm>
            <a:off x="822960" y="5074920"/>
            <a:ext cx="10543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 </a:t>
            </a:r>
            <a:pPr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cattle in a Mexican slaughterhouse study had severely high blood sugar and sharply raised cortisol at the moment of slaughter.</a:t>
            </a:r>
            <a:endParaRPr lang="en-US" sz="240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30" name="Text 24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MYTH-BUSTING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“But where do you get your protein?”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most common worries about going vegan are easy to put to rest.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5312664" cy="3383280"/>
          </a:xfrm>
          <a:prstGeom prst="roundRect">
            <a:avLst>
              <a:gd name="adj" fmla="val 3243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60120" y="2606040"/>
            <a:ext cx="868680" cy="868680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7290" y="2823210"/>
            <a:ext cx="434340" cy="4343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965960" y="2606040"/>
            <a:ext cx="3483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Protein? Covered.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960120" y="3703320"/>
            <a:ext cx="4489704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4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Soy foods like tofu and tempeh are complete proteins — all nine essential amino acids on their own. Beans, lentils, whole grains, nuts and seeds each miss a few, but across a varied diet they supply everything the body needs.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327648" y="2240280"/>
            <a:ext cx="5312664" cy="3383280"/>
          </a:xfrm>
          <a:prstGeom prst="roundRect">
            <a:avLst>
              <a:gd name="adj" fmla="val 3243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739128" y="2606040"/>
            <a:ext cx="868680" cy="868680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298" y="2823210"/>
            <a:ext cx="434340" cy="4343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744968" y="2606040"/>
            <a:ext cx="3483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B12? One cheap tablet.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6739128" y="3703320"/>
            <a:ext cx="4489704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4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supplement you genuinely need. And B12 doesn't really come from animals — it's made by microbes. Farmed animals are themselves given B12 in their feed, so much of the B12 in meat is supplemental anyway.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 &amp; SEAFOOD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skipping fish protects you from hidden toxins.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12664" cy="1783080"/>
          </a:xfrm>
          <a:prstGeom prst="roundRect">
            <a:avLst>
              <a:gd name="adj" fmla="val 5128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2194560"/>
            <a:ext cx="731520" cy="73152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23774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2075688"/>
            <a:ext cx="3895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Mercury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737360" y="2532888"/>
            <a:ext cx="38953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Methylmercury builds up the food chain, peaking in large predatory fish — a serious risk to the developing brains of babies and young children.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309360" y="1874520"/>
            <a:ext cx="5312664" cy="1783080"/>
          </a:xfrm>
          <a:prstGeom prst="roundRect">
            <a:avLst>
              <a:gd name="adj" fmla="val 5128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601968" y="2194560"/>
            <a:ext cx="731520" cy="73152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48" y="237744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98080" y="2075688"/>
            <a:ext cx="3895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“Forever chemicals” (PFAS)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7498080" y="2532888"/>
            <a:ext cx="38953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2024 Dartmouth study found heavy seafood eaters are exposed to far more PFAS than previously estimated.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3822192"/>
            <a:ext cx="5312664" cy="1783080"/>
          </a:xfrm>
          <a:prstGeom prst="roundRect">
            <a:avLst>
              <a:gd name="adj" fmla="val 5128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41248" y="4142232"/>
            <a:ext cx="731520" cy="73152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4325112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023360"/>
            <a:ext cx="3895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Microplastics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737360" y="4480560"/>
            <a:ext cx="38953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 in 180 of 182 retail seafood samples (2025). Linked to inflammation, oxidative stress and hormone disruption — and they pass into you.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309360" y="3822192"/>
            <a:ext cx="5312664" cy="1783080"/>
          </a:xfrm>
          <a:prstGeom prst="roundRect">
            <a:avLst>
              <a:gd name="adj" fmla="val 5128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601968" y="4142232"/>
            <a:ext cx="731520" cy="73152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848" y="4325112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98080" y="4023360"/>
            <a:ext cx="3895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Antibiotic resistance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7498080" y="4480560"/>
            <a:ext cx="38953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Crowded fish farms lean heavily on antibiotics, feeding the global antimicrobial-resistance crisis the WHO calls a top public-health threat.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0" dirty="0"/>
          </a:p>
        </p:txBody>
      </p:sp>
      <p:sp>
        <p:nvSpPr>
          <p:cNvPr id="5" name="Text 3"/>
          <p:cNvSpPr/>
          <p:nvPr/>
        </p:nvSpPr>
        <p:spPr>
          <a:xfrm>
            <a:off x="548640" y="3063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02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474720"/>
            <a:ext cx="8778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Planet Is Burning —</a:t>
            </a:r>
            <a:endParaRPr lang="en-US" sz="40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Your Fork Can Help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48640" y="5257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for the Earth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9509760" y="960120"/>
            <a:ext cx="1828800" cy="1828800"/>
          </a:xfrm>
          <a:prstGeom prst="ellipse">
            <a:avLst/>
          </a:prstGeom>
          <a:solidFill>
            <a:srgbClr val="2D6A4F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8672" y="1399032"/>
            <a:ext cx="950976" cy="95097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BIGGEST LEVER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isn't the car you drive.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everything an individual can do to shrink their environmental footprint, the most powerful is not driving an electric car or flying less — it is changing what they eat.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11480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i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Animal agriculture is among the greatest drivers of environmental destruction on Earth.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126480" y="1828800"/>
            <a:ext cx="5477256" cy="1783080"/>
          </a:xfrm>
          <a:prstGeom prst="roundRect">
            <a:avLst>
              <a:gd name="adj" fmla="val 5128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236208" y="1938528"/>
            <a:ext cx="5257800" cy="7792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29.7%</a:t>
            </a:r>
            <a:endParaRPr lang="en-US" sz="5200" dirty="0"/>
          </a:p>
        </p:txBody>
      </p:sp>
      <p:sp>
        <p:nvSpPr>
          <p:cNvPr id="8" name="Text 6"/>
          <p:cNvSpPr/>
          <p:nvPr/>
        </p:nvSpPr>
        <p:spPr>
          <a:xfrm>
            <a:off x="6291072" y="2790952"/>
            <a:ext cx="5148072" cy="729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all greenhouse-gas emissions come from the global food system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126480" y="3794760"/>
            <a:ext cx="5477256" cy="1783080"/>
          </a:xfrm>
          <a:prstGeom prst="roundRect">
            <a:avLst>
              <a:gd name="adj" fmla="val 5128"/>
            </a:avLst>
          </a:prstGeom>
          <a:solidFill>
            <a:srgbClr val="1B5E43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236208" y="3904488"/>
            <a:ext cx="5257800" cy="7792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57%</a:t>
            </a:r>
            <a:endParaRPr lang="en-US" sz="5200" dirty="0"/>
          </a:p>
        </p:txBody>
      </p:sp>
      <p:sp>
        <p:nvSpPr>
          <p:cNvPr id="11" name="Text 9"/>
          <p:cNvSpPr/>
          <p:nvPr/>
        </p:nvSpPr>
        <p:spPr>
          <a:xfrm>
            <a:off x="6291072" y="4756912"/>
            <a:ext cx="5148072" cy="729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food-related emissions come from animal farming alone — twice all the world's plant foods combined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climate case is settled.</a:t>
            </a:r>
            <a:endParaRPr lang="en-US" sz="31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965960"/>
          <a:ext cx="4846320" cy="3657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760720" y="1965960"/>
            <a:ext cx="548640" cy="548640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2103120"/>
            <a:ext cx="274320" cy="27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46520" y="192024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13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14.5% of all human-caused emissions come from livestock supply chains — about 7.1 Gt CO₂ a year (FAO).</a:t>
            </a:r>
            <a:endParaRPr lang="en-US" sz="1350" dirty="0"/>
          </a:p>
        </p:txBody>
      </p:sp>
      <p:sp>
        <p:nvSpPr>
          <p:cNvPr id="8" name="Shape 4"/>
          <p:cNvSpPr/>
          <p:nvPr/>
        </p:nvSpPr>
        <p:spPr>
          <a:xfrm>
            <a:off x="5760720" y="2926080"/>
            <a:ext cx="548640" cy="548640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3063240"/>
            <a:ext cx="274320" cy="27432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46520" y="288036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13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IPCC names plant-rich diets one of the highest-impact climate actions an individual can take.</a:t>
            </a:r>
            <a:endParaRPr lang="en-US" sz="1350" dirty="0"/>
          </a:p>
        </p:txBody>
      </p:sp>
      <p:sp>
        <p:nvSpPr>
          <p:cNvPr id="11" name="Shape 6"/>
          <p:cNvSpPr/>
          <p:nvPr/>
        </p:nvSpPr>
        <p:spPr>
          <a:xfrm>
            <a:off x="5760720" y="3886200"/>
            <a:ext cx="548640" cy="548640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7880" y="4023360"/>
            <a:ext cx="274320" cy="27432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46520" y="384048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13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global shift could cut food-system emissions by up to 70% by 2050 (The Lancet).</a:t>
            </a:r>
            <a:endParaRPr lang="en-US" sz="1350" dirty="0"/>
          </a:p>
        </p:txBody>
      </p:sp>
      <p:sp>
        <p:nvSpPr>
          <p:cNvPr id="14" name="Shape 8"/>
          <p:cNvSpPr/>
          <p:nvPr/>
        </p:nvSpPr>
        <p:spPr>
          <a:xfrm>
            <a:off x="5760720" y="4846320"/>
            <a:ext cx="548640" cy="548640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7880" y="498348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446520" y="480060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13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2026 analysis estimates going vegan could cut emissions up to 61% and land use up to 60%.</a:t>
            </a:r>
            <a:endParaRPr lang="en-US" sz="1350" dirty="0"/>
          </a:p>
        </p:txBody>
      </p:sp>
      <p:sp>
        <p:nvSpPr>
          <p:cNvPr id="17" name="Text 10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8" name="Text 11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&amp; FORESTS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Animal farming is starving the forests.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12664" cy="3657600"/>
          </a:xfrm>
          <a:prstGeom prst="roundRect">
            <a:avLst>
              <a:gd name="adj" fmla="val 3000"/>
            </a:avLst>
          </a:prstGeom>
          <a:solidFill>
            <a:srgbClr val="1B5E43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224028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7800" dirty="0"/>
          </a:p>
        </p:txBody>
      </p:sp>
      <p:sp>
        <p:nvSpPr>
          <p:cNvPr id="6" name="Text 4"/>
          <p:cNvSpPr/>
          <p:nvPr/>
        </p:nvSpPr>
        <p:spPr>
          <a:xfrm>
            <a:off x="914400" y="352044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all the world's farmland is used to graze livestock or grow their feed — yet it yields only a small fraction of the calories people actually eat.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14400" y="4846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76%</a:t>
            </a:r>
            <a:pPr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Shifting to plant-based eating could cut the land used to feed each person by up to three-quarters.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309360" y="2103120"/>
            <a:ext cx="777240" cy="777240"/>
          </a:xfrm>
          <a:prstGeom prst="ellipse">
            <a:avLst/>
          </a:prstGeom>
          <a:solidFill>
            <a:srgbClr val="E9F4EE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03670" y="2297430"/>
            <a:ext cx="388620" cy="3886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269480" y="2103120"/>
            <a:ext cx="4343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single biggest driver of Amazon deforestation.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309360" y="310896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4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Cattle ranching and feed-crop expansion are consistently identified as the leading cause of forest clearing in the Amazon — the most biodiverse rainforest on Earth — which remains under severe pressure from cattle operations and soy grown to feed animals.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diet the planet can drink to.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takes about 12 times more water to produce a kilo of beef than a kilo of lentils — for the same protein on your plate.</a:t>
            </a:r>
            <a:endParaRPr lang="en-US" sz="155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2194560"/>
          <a:ext cx="6949440" cy="3520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909560" y="2194560"/>
            <a:ext cx="3703320" cy="1645920"/>
          </a:xfrm>
          <a:prstGeom prst="roundRect">
            <a:avLst>
              <a:gd name="adj" fmla="val 5556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8019288" y="2304288"/>
            <a:ext cx="348386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43–67%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8074152" y="2916936"/>
            <a:ext cx="3374136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 water footprint — vegan diets cut it more than any other eating pattern studied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7909560" y="4023360"/>
            <a:ext cx="3703320" cy="1691640"/>
          </a:xfrm>
          <a:prstGeom prst="roundRect">
            <a:avLst>
              <a:gd name="adj" fmla="val 5405"/>
            </a:avLst>
          </a:prstGeom>
          <a:solidFill>
            <a:srgbClr val="1B5E43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019288" y="4133088"/>
            <a:ext cx="3483864" cy="83921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⅓</a:t>
            </a:r>
            <a:endParaRPr lang="en-US" sz="5600" dirty="0"/>
          </a:p>
        </p:txBody>
      </p:sp>
      <p:sp>
        <p:nvSpPr>
          <p:cNvPr id="11" name="Text 8"/>
          <p:cNvSpPr/>
          <p:nvPr/>
        </p:nvSpPr>
        <p:spPr>
          <a:xfrm>
            <a:off x="8074152" y="5045456"/>
            <a:ext cx="3374136" cy="578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all the fresh water used worldwide goes to animal agriculture, much of it for feed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6692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POLLUTION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9144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Farm runoff is suffocating our oceans.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48640" y="1828800"/>
            <a:ext cx="64008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65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 nitrogen and phosphorus washing off farmland — including from livestock and their feed crops — is the main cause of oxygen-starved “dead zones” where sea life cannot survive.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548640" y="4160520"/>
            <a:ext cx="6400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i="1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US EPA confirms that farm pollution carried down the Mississippi River Basin is the direct cause of this recurring low-oxygen zone, which returns every single summer.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498080" y="2011680"/>
            <a:ext cx="4114800" cy="3474720"/>
          </a:xfrm>
          <a:prstGeom prst="roundRect">
            <a:avLst>
              <a:gd name="adj" fmla="val 3158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006840" y="2331720"/>
            <a:ext cx="1097280" cy="1097280"/>
          </a:xfrm>
          <a:prstGeom prst="ellipse">
            <a:avLst/>
          </a:prstGeom>
          <a:solidFill>
            <a:srgbClr val="E2603F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606040"/>
            <a:ext cx="548640" cy="5486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635240" y="352044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6,500</a:t>
            </a:r>
            <a:endParaRPr lang="en-US" sz="6400" dirty="0"/>
          </a:p>
        </p:txBody>
      </p:sp>
      <p:sp>
        <p:nvSpPr>
          <p:cNvPr id="12" name="Text 9"/>
          <p:cNvSpPr/>
          <p:nvPr/>
        </p:nvSpPr>
        <p:spPr>
          <a:xfrm>
            <a:off x="7772400" y="45262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square miles — the size of the largest dead zone in the US, in the Gulf of America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are living through a mass extinction.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driver is habitat destruction — and the biggest cause of that worldwide is the spread of agriculture, dominated by animal farming and the crops grown to feed it.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54864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UN's 2019 biodiversity report warned this is more than at any other point in human history.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126480" y="1828800"/>
            <a:ext cx="5477256" cy="1783080"/>
          </a:xfrm>
          <a:prstGeom prst="roundRect">
            <a:avLst>
              <a:gd name="adj" fmla="val 5128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236208" y="1938528"/>
            <a:ext cx="5257800" cy="7792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1,000×</a:t>
            </a:r>
            <a:endParaRPr lang="en-US" sz="5200" dirty="0"/>
          </a:p>
        </p:txBody>
      </p:sp>
      <p:sp>
        <p:nvSpPr>
          <p:cNvPr id="8" name="Text 6"/>
          <p:cNvSpPr/>
          <p:nvPr/>
        </p:nvSpPr>
        <p:spPr>
          <a:xfrm>
            <a:off x="6291072" y="2790952"/>
            <a:ext cx="5148072" cy="729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than the natural rate — how fast species are now disappearing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126480" y="3794760"/>
            <a:ext cx="5477256" cy="1783080"/>
          </a:xfrm>
          <a:prstGeom prst="roundRect">
            <a:avLst>
              <a:gd name="adj" fmla="val 5128"/>
            </a:avLst>
          </a:prstGeom>
          <a:solidFill>
            <a:srgbClr val="1B5E43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236208" y="3904488"/>
            <a:ext cx="52578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million</a:t>
            </a:r>
            <a:endParaRPr lang="en-US" sz="5000" dirty="0"/>
          </a:p>
        </p:txBody>
      </p:sp>
      <p:sp>
        <p:nvSpPr>
          <p:cNvPr id="11" name="Text 9"/>
          <p:cNvSpPr/>
          <p:nvPr/>
        </p:nvSpPr>
        <p:spPr>
          <a:xfrm>
            <a:off x="6291072" y="4726940"/>
            <a:ext cx="5148072" cy="759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animal and plant species now threatened with extinction, many within decades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EFFICIENCY CASE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Feed more people. Clear no new land.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5312664" cy="3566160"/>
          </a:xfrm>
          <a:prstGeom prst="roundRect">
            <a:avLst>
              <a:gd name="adj" fmla="val 3077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377440"/>
            <a:ext cx="868680" cy="868680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7290" y="2594610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011680" y="2331720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49%</a:t>
            </a:r>
            <a:endParaRPr lang="en-US" sz="5600" dirty="0"/>
          </a:p>
        </p:txBody>
      </p:sp>
      <p:sp>
        <p:nvSpPr>
          <p:cNvPr id="8" name="Text 5"/>
          <p:cNvSpPr/>
          <p:nvPr/>
        </p:nvSpPr>
        <p:spPr>
          <a:xfrm>
            <a:off x="960120" y="352044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food could be added to the world's supply by moving away from animal-based foods — without clearing a single extra acre of cropland.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309360" y="2011680"/>
            <a:ext cx="5312664" cy="3566160"/>
          </a:xfrm>
          <a:prstGeom prst="roundRect">
            <a:avLst>
              <a:gd name="adj" fmla="val 3077"/>
            </a:avLst>
          </a:prstGeom>
          <a:solidFill>
            <a:srgbClr val="1B5E43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6675120" y="23317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global shift to plant-based diets could, by 2050: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675120" y="288036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70%</a:t>
            </a:r>
            <a:endParaRPr lang="en-US" sz="3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food-related greenhouse gases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6675120" y="41605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10%</a:t>
            </a:r>
            <a:endParaRPr lang="en-US" sz="3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global deaths — a public-health win too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OCEANS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Industrial fishing is wrecking the seas.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3383280" cy="3611880"/>
          </a:xfrm>
          <a:prstGeom prst="roundRect">
            <a:avLst>
              <a:gd name="adj" fmla="val 3243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377440"/>
            <a:ext cx="868680" cy="868680"/>
          </a:xfrm>
          <a:prstGeom prst="ellipse">
            <a:avLst/>
          </a:prstGeom>
          <a:solidFill>
            <a:srgbClr val="40916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70" y="2594610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33375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Overfishing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914400" y="3840480"/>
            <a:ext cx="26517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35.4% of the world's marine fish stocks are fished at biologically unsustainable levels — and most of the rest are already at their maximum limit (FAO).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98264" y="2057400"/>
            <a:ext cx="3383280" cy="3611880"/>
          </a:xfrm>
          <a:prstGeom prst="roundRect">
            <a:avLst>
              <a:gd name="adj" fmla="val 3243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64024" y="2377440"/>
            <a:ext cx="868680" cy="868680"/>
          </a:xfrm>
          <a:prstGeom prst="ellipse">
            <a:avLst/>
          </a:prstGeom>
          <a:solidFill>
            <a:srgbClr val="40916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194" y="2594610"/>
            <a:ext cx="434340" cy="4343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64024" y="33375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Bottom trawling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4764024" y="3840480"/>
            <a:ext cx="26517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nets are dragged across the seafloor, destroying ancient corals and sponge beds — and releasing as much carbon a year as all of global aviation.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247888" y="2057400"/>
            <a:ext cx="3383280" cy="3611880"/>
          </a:xfrm>
          <a:prstGeom prst="roundRect">
            <a:avLst>
              <a:gd name="adj" fmla="val 3243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613648" y="2377440"/>
            <a:ext cx="868680" cy="868680"/>
          </a:xfrm>
          <a:prstGeom prst="ellipse">
            <a:avLst/>
          </a:prstGeom>
          <a:solidFill>
            <a:srgbClr val="40916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818" y="2594610"/>
            <a:ext cx="434340" cy="4343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613648" y="33375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Bycatch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8613648" y="3840480"/>
            <a:ext cx="26517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Dolphins, sea turtles, whales and seabirds are caught unintentionally — often injured or killed — disrupting whole ocean ecosystems (NOAA).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8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0" dirty="0"/>
          </a:p>
        </p:txBody>
      </p:sp>
      <p:sp>
        <p:nvSpPr>
          <p:cNvPr id="5" name="Text 3"/>
          <p:cNvSpPr/>
          <p:nvPr/>
        </p:nvSpPr>
        <p:spPr>
          <a:xfrm>
            <a:off x="548640" y="3063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03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474720"/>
            <a:ext cx="8778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Feel Pain. They Fear</a:t>
            </a:r>
            <a:endParaRPr lang="en-US" sz="40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Death. They Deserve Better.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48640" y="5257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for the animals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9509760" y="960120"/>
            <a:ext cx="1828800" cy="1828800"/>
          </a:xfrm>
          <a:prstGeom prst="ellipse">
            <a:avLst/>
          </a:prstGeom>
          <a:solidFill>
            <a:srgbClr val="2D6A4F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8672" y="1399032"/>
            <a:ext cx="950976" cy="95097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6692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SCALE OF SUFFERING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9144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 are almost too large to picture.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5312664" cy="3611880"/>
          </a:xfrm>
          <a:prstGeom prst="roundRect">
            <a:avLst>
              <a:gd name="adj" fmla="val 3038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37744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 billion</a:t>
            </a:r>
            <a:endParaRPr lang="en-US" sz="5000" dirty="0"/>
          </a:p>
        </p:txBody>
      </p:sp>
      <p:sp>
        <p:nvSpPr>
          <p:cNvPr id="8" name="Text 6"/>
          <p:cNvSpPr/>
          <p:nvPr/>
        </p:nvSpPr>
        <p:spPr>
          <a:xfrm>
            <a:off x="914400" y="361188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animals slaughtered for food in 2022 alone (UN FAO) — a figure that has climbed every year for six decades.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309360" y="2057400"/>
            <a:ext cx="5312664" cy="3611880"/>
          </a:xfrm>
          <a:prstGeom prst="roundRect">
            <a:avLst>
              <a:gd name="adj" fmla="val 3038"/>
            </a:avLst>
          </a:prstGeom>
          <a:solidFill>
            <a:srgbClr val="1B5E43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583680" y="237744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billion+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675120" y="361188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likely yearly total once farmed fish are counted — not merely doubling the land-animal figure, but dwarfing it.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FARMING INDEX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Factory farming, by the numbers.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first-ever World Animal Protection Factory Farming Index (2026) surveyed 151 countries: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3383280" cy="3337560"/>
          </a:xfrm>
          <a:prstGeom prst="roundRect">
            <a:avLst>
              <a:gd name="adj" fmla="val 3288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828800" y="2697480"/>
            <a:ext cx="822960" cy="822960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4540" y="290322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361188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 billion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868680" y="452628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animals raised in intensive factory-farming systems worldwide in 2020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398264" y="2377440"/>
            <a:ext cx="3383280" cy="3337560"/>
          </a:xfrm>
          <a:prstGeom prst="roundRect">
            <a:avLst>
              <a:gd name="adj" fmla="val 3288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678424" y="2697480"/>
            <a:ext cx="822960" cy="822960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164" y="290322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489704" y="361188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3600" dirty="0"/>
          </a:p>
        </p:txBody>
      </p:sp>
      <p:sp>
        <p:nvSpPr>
          <p:cNvPr id="14" name="Text 10"/>
          <p:cNvSpPr/>
          <p:nvPr/>
        </p:nvSpPr>
        <p:spPr>
          <a:xfrm>
            <a:off x="4718304" y="452628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factory-farmed animals raised and killed for every person on Earth, each year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8247888" y="2377440"/>
            <a:ext cx="3383280" cy="3337560"/>
          </a:xfrm>
          <a:prstGeom prst="roundRect">
            <a:avLst>
              <a:gd name="adj" fmla="val 3288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9528048" y="2697480"/>
            <a:ext cx="822960" cy="822960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788" y="290322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39328" y="361188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99.9%</a:t>
            </a:r>
            <a:endParaRPr lang="en-US" sz="3600" dirty="0"/>
          </a:p>
        </p:txBody>
      </p:sp>
      <p:sp>
        <p:nvSpPr>
          <p:cNvPr id="19" name="Text 14"/>
          <p:cNvSpPr/>
          <p:nvPr/>
        </p:nvSpPr>
        <p:spPr>
          <a:xfrm>
            <a:off x="8567928" y="452628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US chickens raised for meat spend their entire lives in factory farms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21" name="Text 16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8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 OF CONSCIOUSNESS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question has been answered.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12664" cy="3246120"/>
          </a:xfrm>
          <a:prstGeom prst="roundRect">
            <a:avLst>
              <a:gd name="adj" fmla="val 3380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286000"/>
            <a:ext cx="868680" cy="868680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7290" y="2503170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65960" y="2286000"/>
            <a:ext cx="3483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2012 · Cambridge Declaration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960120" y="3337560"/>
            <a:ext cx="448970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4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Signed by leading neuroscientists: non-human animals possess the neuroanatomical, neurochemical and neurophysiological foundations of conscious states. Humans are not unique.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327648" y="1920240"/>
            <a:ext cx="5312664" cy="3246120"/>
          </a:xfrm>
          <a:prstGeom prst="roundRect">
            <a:avLst>
              <a:gd name="adj" fmla="val 3380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739128" y="2286000"/>
            <a:ext cx="868680" cy="868680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298" y="2503170"/>
            <a:ext cx="434340" cy="4343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744968" y="2286000"/>
            <a:ext cx="3483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2024 · New York Declaration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6739128" y="3337560"/>
            <a:ext cx="448970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4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Affirms “strong scientific support” for consciousness in all mammals and birds — and “a realistic possibility” of it in all vertebrates, including fish, and many invertebrates.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48640" y="534924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1B5E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Pigs, cows, chickens and fish are not objects. They are individuals living their own lives.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77724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645920"/>
            <a:ext cx="10424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Farm animals feel pleasure and sadness, excitement and resentment, depression, fear and pain. They are far more aware and intelligent than we ever imagined.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548640" y="3520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Dr Jane Goodall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4160520"/>
            <a:ext cx="3383280" cy="1874520"/>
          </a:xfrm>
          <a:prstGeom prst="roundRect">
            <a:avLst>
              <a:gd name="adj" fmla="val 4878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4434840"/>
            <a:ext cx="640080" cy="640080"/>
          </a:xfrm>
          <a:prstGeom prst="ellipse">
            <a:avLst/>
          </a:prstGeom>
          <a:solidFill>
            <a:srgbClr val="74C69D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80" y="4594860"/>
            <a:ext cx="320040" cy="3200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54480" y="4434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Pigs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822960" y="5138928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mazes, use mirrors to find treats, and play simple video games.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4398264" y="4160520"/>
            <a:ext cx="3383280" cy="1874520"/>
          </a:xfrm>
          <a:prstGeom prst="roundRect">
            <a:avLst>
              <a:gd name="adj" fmla="val 4878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672584" y="4434840"/>
            <a:ext cx="640080" cy="640080"/>
          </a:xfrm>
          <a:prstGeom prst="ellipse">
            <a:avLst/>
          </a:prstGeom>
          <a:solidFill>
            <a:srgbClr val="74C69D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604" y="4594860"/>
            <a:ext cx="320040" cy="32004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404104" y="4434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Chickens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4672584" y="5138928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ahead, grasp cause and effect, and show self-control.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8247888" y="4160520"/>
            <a:ext cx="3383280" cy="1874520"/>
          </a:xfrm>
          <a:prstGeom prst="roundRect">
            <a:avLst>
              <a:gd name="adj" fmla="val 4878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8522208" y="4434840"/>
            <a:ext cx="640080" cy="640080"/>
          </a:xfrm>
          <a:prstGeom prst="ellipse">
            <a:avLst/>
          </a:prstGeom>
          <a:solidFill>
            <a:srgbClr val="74C69D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2228" y="4594860"/>
            <a:ext cx="320040" cy="32004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253728" y="4434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Cows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8522208" y="5138928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“eureka” moments, form deep bonds, and recognise faces.</a:t>
            </a:r>
            <a:endParaRPr lang="en-US" sz="1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THE INDUSTRY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Animal by animal.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91672" cy="768096"/>
          </a:xfrm>
          <a:prstGeom prst="roundRect">
            <a:avLst>
              <a:gd name="adj" fmla="val 9524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874520"/>
            <a:ext cx="585216" cy="585216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972" y="2014972"/>
            <a:ext cx="304312" cy="304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783080"/>
            <a:ext cx="2468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Meat chickens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3931920" y="1783080"/>
            <a:ext cx="1463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26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99.9%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3931920" y="2295144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factory-farmed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577840" y="1783080"/>
            <a:ext cx="58795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Bred to grow so fast that many can no longer support their own weight — lame before slaughter at about five weeks old.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48640" y="2660904"/>
            <a:ext cx="11091672" cy="768096"/>
          </a:xfrm>
          <a:prstGeom prst="roundRect">
            <a:avLst>
              <a:gd name="adj" fmla="val 9524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31520" y="2752344"/>
            <a:ext cx="585216" cy="585216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972" y="2892796"/>
            <a:ext cx="304312" cy="3043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508760" y="2660904"/>
            <a:ext cx="2468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Egg-laying hens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3931920" y="2660904"/>
            <a:ext cx="1463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26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98.3%</a:t>
            </a:r>
            <a:endParaRPr lang="en-US" sz="3000" dirty="0"/>
          </a:p>
        </p:txBody>
      </p:sp>
      <p:sp>
        <p:nvSpPr>
          <p:cNvPr id="16" name="Text 12"/>
          <p:cNvSpPr/>
          <p:nvPr/>
        </p:nvSpPr>
        <p:spPr>
          <a:xfrm>
            <a:off x="3931920" y="317296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factory-farmed</a:t>
            </a:r>
            <a:endParaRPr lang="en-US" sz="850" dirty="0"/>
          </a:p>
        </p:txBody>
      </p:sp>
      <p:sp>
        <p:nvSpPr>
          <p:cNvPr id="17" name="Text 13"/>
          <p:cNvSpPr/>
          <p:nvPr/>
        </p:nvSpPr>
        <p:spPr>
          <a:xfrm>
            <a:off x="5577840" y="2660904"/>
            <a:ext cx="58795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Battery cages give each hen about 750 cm² — barely larger than a sheet of A4 — with no room to spread wings, perch or nest.</a:t>
            </a:r>
            <a:endParaRPr lang="en-US" sz="1250" dirty="0"/>
          </a:p>
        </p:txBody>
      </p:sp>
      <p:sp>
        <p:nvSpPr>
          <p:cNvPr id="18" name="Shape 14"/>
          <p:cNvSpPr/>
          <p:nvPr/>
        </p:nvSpPr>
        <p:spPr>
          <a:xfrm>
            <a:off x="548640" y="3538728"/>
            <a:ext cx="11091672" cy="768096"/>
          </a:xfrm>
          <a:prstGeom prst="roundRect">
            <a:avLst>
              <a:gd name="adj" fmla="val 9524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731520" y="3630168"/>
            <a:ext cx="585216" cy="585216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972" y="3770620"/>
            <a:ext cx="304312" cy="304312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508760" y="3538728"/>
            <a:ext cx="2468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Pigs</a:t>
            </a:r>
            <a:endParaRPr lang="en-US" sz="1700" dirty="0"/>
          </a:p>
        </p:txBody>
      </p:sp>
      <p:sp>
        <p:nvSpPr>
          <p:cNvPr id="22" name="Text 17"/>
          <p:cNvSpPr/>
          <p:nvPr/>
        </p:nvSpPr>
        <p:spPr>
          <a:xfrm>
            <a:off x="3931920" y="3538728"/>
            <a:ext cx="1463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26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98.6%</a:t>
            </a:r>
            <a:endParaRPr lang="en-US" sz="3000" dirty="0"/>
          </a:p>
        </p:txBody>
      </p:sp>
      <p:sp>
        <p:nvSpPr>
          <p:cNvPr id="23" name="Text 18"/>
          <p:cNvSpPr/>
          <p:nvPr/>
        </p:nvSpPr>
        <p:spPr>
          <a:xfrm>
            <a:off x="3931920" y="4050792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factory-farmed</a:t>
            </a:r>
            <a:endParaRPr lang="en-US" sz="850" dirty="0"/>
          </a:p>
        </p:txBody>
      </p:sp>
      <p:sp>
        <p:nvSpPr>
          <p:cNvPr id="24" name="Text 19"/>
          <p:cNvSpPr/>
          <p:nvPr/>
        </p:nvSpPr>
        <p:spPr>
          <a:xfrm>
            <a:off x="5577840" y="3538728"/>
            <a:ext cx="58795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Breeding sows spend four-month pregnancies in gestation crates roughly 2 × 7 ft — so small the animal cannot turn around.</a:t>
            </a:r>
            <a:endParaRPr lang="en-US" sz="1250" dirty="0"/>
          </a:p>
        </p:txBody>
      </p:sp>
      <p:sp>
        <p:nvSpPr>
          <p:cNvPr id="25" name="Shape 20"/>
          <p:cNvSpPr/>
          <p:nvPr/>
        </p:nvSpPr>
        <p:spPr>
          <a:xfrm>
            <a:off x="548640" y="4416552"/>
            <a:ext cx="11091672" cy="768096"/>
          </a:xfrm>
          <a:prstGeom prst="roundRect">
            <a:avLst>
              <a:gd name="adj" fmla="val 9524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731520" y="4507992"/>
            <a:ext cx="585216" cy="585216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972" y="4648444"/>
            <a:ext cx="304312" cy="30431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508760" y="4416552"/>
            <a:ext cx="2468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Turkeys</a:t>
            </a:r>
            <a:endParaRPr lang="en-US" sz="1700" dirty="0"/>
          </a:p>
        </p:txBody>
      </p:sp>
      <p:sp>
        <p:nvSpPr>
          <p:cNvPr id="29" name="Text 23"/>
          <p:cNvSpPr/>
          <p:nvPr/>
        </p:nvSpPr>
        <p:spPr>
          <a:xfrm>
            <a:off x="3931920" y="4416552"/>
            <a:ext cx="1463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26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99.8%</a:t>
            </a:r>
            <a:endParaRPr lang="en-US" sz="3000" dirty="0"/>
          </a:p>
        </p:txBody>
      </p:sp>
      <p:sp>
        <p:nvSpPr>
          <p:cNvPr id="30" name="Text 24"/>
          <p:cNvSpPr/>
          <p:nvPr/>
        </p:nvSpPr>
        <p:spPr>
          <a:xfrm>
            <a:off x="3931920" y="492861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factory-farmed</a:t>
            </a:r>
            <a:endParaRPr lang="en-US" sz="850" dirty="0"/>
          </a:p>
        </p:txBody>
      </p:sp>
      <p:sp>
        <p:nvSpPr>
          <p:cNvPr id="31" name="Text 25"/>
          <p:cNvSpPr/>
          <p:nvPr/>
        </p:nvSpPr>
        <p:spPr>
          <a:xfrm>
            <a:off x="5577840" y="4416552"/>
            <a:ext cx="58795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Confined from hatching in windowless sheds; bred so large that many become crippled or die of heart failure before slaughter.</a:t>
            </a:r>
            <a:endParaRPr lang="en-US" sz="1250" dirty="0"/>
          </a:p>
        </p:txBody>
      </p:sp>
      <p:sp>
        <p:nvSpPr>
          <p:cNvPr id="32" name="Shape 26"/>
          <p:cNvSpPr/>
          <p:nvPr/>
        </p:nvSpPr>
        <p:spPr>
          <a:xfrm>
            <a:off x="548640" y="5294376"/>
            <a:ext cx="11091672" cy="768096"/>
          </a:xfrm>
          <a:prstGeom prst="roundRect">
            <a:avLst>
              <a:gd name="adj" fmla="val 9524"/>
            </a:avLst>
          </a:prstGeom>
          <a:solidFill>
            <a:srgbClr val="F2F9F5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731520" y="5385816"/>
            <a:ext cx="585216" cy="585216"/>
          </a:xfrm>
          <a:prstGeom prst="ellipse">
            <a:avLst/>
          </a:prstGeom>
          <a:solidFill>
            <a:srgbClr val="1B5E43"/>
          </a:solidFill>
          <a:ln/>
        </p:spPr>
      </p:sp>
      <p:pic>
        <p:nvPicPr>
          <p:cNvPr id="3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972" y="5526268"/>
            <a:ext cx="304312" cy="304312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1508760" y="5294376"/>
            <a:ext cx="2468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Dairy cows</a:t>
            </a:r>
            <a:endParaRPr lang="en-US" sz="1700" dirty="0"/>
          </a:p>
        </p:txBody>
      </p:sp>
      <p:sp>
        <p:nvSpPr>
          <p:cNvPr id="36" name="Text 29"/>
          <p:cNvSpPr/>
          <p:nvPr/>
        </p:nvSpPr>
        <p:spPr>
          <a:xfrm>
            <a:off x="3931920" y="5294376"/>
            <a:ext cx="1463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26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97%</a:t>
            </a:r>
            <a:endParaRPr lang="en-US" sz="3000" dirty="0"/>
          </a:p>
        </p:txBody>
      </p:sp>
      <p:sp>
        <p:nvSpPr>
          <p:cNvPr id="37" name="Text 30"/>
          <p:cNvSpPr/>
          <p:nvPr/>
        </p:nvSpPr>
        <p:spPr>
          <a:xfrm>
            <a:off x="3931920" y="580644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factory-farmed</a:t>
            </a:r>
            <a:endParaRPr lang="en-US" sz="850" dirty="0"/>
          </a:p>
        </p:txBody>
      </p:sp>
      <p:sp>
        <p:nvSpPr>
          <p:cNvPr id="38" name="Text 31"/>
          <p:cNvSpPr/>
          <p:nvPr/>
        </p:nvSpPr>
        <p:spPr>
          <a:xfrm>
            <a:off x="5577840" y="5294376"/>
            <a:ext cx="58795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Calves are taken within 24 hours of birth; cows are kept near-continually pregnant, and male calves are often killed in week one.</a:t>
            </a:r>
            <a:endParaRPr lang="en-US" sz="1250" dirty="0"/>
          </a:p>
        </p:txBody>
      </p:sp>
      <p:sp>
        <p:nvSpPr>
          <p:cNvPr id="39" name="Text 32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40" name="Text 33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8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ONES WE FORGET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Fish feel pain too.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3383280" cy="3246120"/>
          </a:xfrm>
          <a:prstGeom prst="roundRect">
            <a:avLst>
              <a:gd name="adj" fmla="val 3380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377440"/>
            <a:ext cx="822960" cy="822960"/>
          </a:xfrm>
          <a:prstGeom prst="ellipse">
            <a:avLst/>
          </a:prstGeom>
          <a:solidFill>
            <a:srgbClr val="40916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58318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3291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Sentient &amp; suffering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14400" y="3749040"/>
            <a:ext cx="2651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landmark Animal Sentience review found substantial evidence that fish feel pain — and likely have conscious experiences of it. Pain receptors are documented.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98264" y="2057400"/>
            <a:ext cx="3383280" cy="3246120"/>
          </a:xfrm>
          <a:prstGeom prst="roundRect">
            <a:avLst>
              <a:gd name="adj" fmla="val 3380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64024" y="2377440"/>
            <a:ext cx="822960" cy="822960"/>
          </a:xfrm>
          <a:prstGeom prst="ellipse">
            <a:avLst/>
          </a:prstGeom>
          <a:solidFill>
            <a:srgbClr val="40916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764" y="258318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64024" y="3291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Hooks cause injury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4764024" y="3749040"/>
            <a:ext cx="2651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meaningful share of catch-and-release fish die from their injuries or stress, and some survivors are left with impaired sensory function.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247888" y="2057400"/>
            <a:ext cx="3383280" cy="3246120"/>
          </a:xfrm>
          <a:prstGeom prst="roundRect">
            <a:avLst>
              <a:gd name="adj" fmla="val 3380"/>
            </a:avLst>
          </a:prstGeom>
          <a:solidFill>
            <a:srgbClr val="E9F4EE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613648" y="2377440"/>
            <a:ext cx="822960" cy="822960"/>
          </a:xfrm>
          <a:prstGeom prst="ellipse">
            <a:avLst/>
          </a:prstGeom>
          <a:solidFill>
            <a:srgbClr val="40916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9388" y="258318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613648" y="3291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Barotrauma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8613648" y="3749040"/>
            <a:ext cx="2651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F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Deep-water fish suffer catastrophic internal injuries from the rapid pressure change as they are hauled to the surface.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548640" y="544068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 were long excluded from welfare laws on outdated assumptions — assumptions a growing body of peer-reviewed science has now firmly overturned.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21" name="Text 16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8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4864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CHOICE THAT CHANGES EVERYTHING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9144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reasons. One choice.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3383280" cy="3886200"/>
          </a:xfrm>
          <a:prstGeom prst="roundRect">
            <a:avLst>
              <a:gd name="adj" fmla="val 3243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37360" y="2331720"/>
            <a:ext cx="1005840" cy="1005840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8820" y="2583180"/>
            <a:ext cx="502920" cy="5029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22960" y="34747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your health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68680" y="402336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plant-based diet protects your heart, reduces cancer risk, and gives your body what it was always meant to thrive on.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398264" y="1965960"/>
            <a:ext cx="3383280" cy="3886200"/>
          </a:xfrm>
          <a:prstGeom prst="roundRect">
            <a:avLst>
              <a:gd name="adj" fmla="val 3243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586984" y="2331720"/>
            <a:ext cx="1005840" cy="1005840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444" y="2583180"/>
            <a:ext cx="502920" cy="5029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672584" y="34747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our Earth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4718304" y="402336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Rainforests, water cycles and biodiversity need us to eat differently — and individual choices scale into enormous collective impact.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8247888" y="1965960"/>
            <a:ext cx="3383280" cy="3886200"/>
          </a:xfrm>
          <a:prstGeom prst="roundRect">
            <a:avLst>
              <a:gd name="adj" fmla="val 3243"/>
            </a:avLst>
          </a:prstGeom>
          <a:solidFill>
            <a:srgbClr val="123A2B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436608" y="2331720"/>
            <a:ext cx="1005840" cy="1005840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8068" y="2583180"/>
            <a:ext cx="502920" cy="50292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522208" y="34747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animals</a:t>
            </a:r>
            <a:endParaRPr lang="en-US" sz="2000" dirty="0"/>
          </a:p>
        </p:txBody>
      </p:sp>
      <p:sp>
        <p:nvSpPr>
          <p:cNvPr id="20" name="Text 15"/>
          <p:cNvSpPr/>
          <p:nvPr/>
        </p:nvSpPr>
        <p:spPr>
          <a:xfrm>
            <a:off x="8567928" y="402336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they feel, because they suffer — and because if we saw what is done in our name, most of us would say: not like this.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YOU CAN TRUST THIS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1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F2E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Backed by the science.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5E6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claim in this presentation is drawn from peer-reviewed research and the world's leading scientific and health institutions.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3017520" cy="1737360"/>
          </a:xfrm>
          <a:prstGeom prst="roundRect">
            <a:avLst>
              <a:gd name="adj" fmla="val 5263"/>
            </a:avLst>
          </a:prstGeom>
          <a:solidFill>
            <a:srgbClr val="1B5E43"/>
          </a:solidFill>
          <a:ln/>
          <a:effectLst>
            <a:outerShdw sx="100000" sy="100000" kx="0" ky="0" algn="bl" rotWithShape="0" blurRad="114300" dist="38100" dir="5400000">
              <a:srgbClr val="16382A">
                <a:alpha val="11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58368" y="2395728"/>
            <a:ext cx="2798064" cy="95910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89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713232" y="3427984"/>
            <a:ext cx="2688336" cy="50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cited sources, numbered in order of appearance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794760" y="2286000"/>
            <a:ext cx="2304288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94760" y="2286000"/>
            <a:ext cx="23042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Health Organization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263640" y="2286000"/>
            <a:ext cx="705917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70591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FAO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134149" y="2286000"/>
            <a:ext cx="537667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4149" y="2286000"/>
            <a:ext cx="5376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IPCC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836408" y="2286000"/>
            <a:ext cx="1883664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836408" y="2286000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Oxford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794760" y="2889504"/>
            <a:ext cx="2136038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794760" y="2889504"/>
            <a:ext cx="21360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Cambridge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95390" y="2889504"/>
            <a:ext cx="1042416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095390" y="2889504"/>
            <a:ext cx="10424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Lancet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302398" y="2889504"/>
            <a:ext cx="705917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02398" y="2889504"/>
            <a:ext cx="70591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Nature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8172907" y="2889504"/>
            <a:ext cx="537667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72907" y="2889504"/>
            <a:ext cx="5376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JAMA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3794760" y="3493008"/>
            <a:ext cx="3650285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794760" y="3493008"/>
            <a:ext cx="36502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American Academy of Nutrition &amp; Dietetics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7609637" y="3493008"/>
            <a:ext cx="2556662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609637" y="3493008"/>
            <a:ext cx="25566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British Dietetic Association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10330891" y="3493008"/>
            <a:ext cx="453542" cy="457200"/>
          </a:xfrm>
          <a:prstGeom prst="roundRect">
            <a:avLst>
              <a:gd name="adj" fmla="val 50403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330891" y="3493008"/>
            <a:ext cx="45354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NHS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3794760" y="4096512"/>
            <a:ext cx="705917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794760" y="4096512"/>
            <a:ext cx="70591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EPA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4665269" y="4096512"/>
            <a:ext cx="1378915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665269" y="4096512"/>
            <a:ext cx="137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NOAA Fisheries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208776" y="4096512"/>
            <a:ext cx="2136038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208776" y="4096512"/>
            <a:ext cx="21360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Animal Protection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8509406" y="4096512"/>
            <a:ext cx="1631290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509406" y="4096512"/>
            <a:ext cx="16312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Vegan Society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3794760" y="4700016"/>
            <a:ext cx="2640787" cy="457200"/>
          </a:xfrm>
          <a:prstGeom prst="roundRect">
            <a:avLst>
              <a:gd name="adj" fmla="val 50000"/>
            </a:avLst>
          </a:prstGeom>
          <a:solidFill>
            <a:srgbClr val="E9F4EE"/>
          </a:solidFill>
          <a:ln w="12700">
            <a:solidFill>
              <a:srgbClr val="DCEAE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794760" y="4700016"/>
            <a:ext cx="264078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5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Office of Health Economics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REASONS TO CHOOSE VEGAN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7982712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   </a:t>
            </a:r>
            <a:pPr algn="r" indent="0" marL="0">
              <a:buNone/>
            </a:pPr>
            <a:r>
              <a:rPr lang="en-US" sz="850" dirty="0">
                <a:solidFill>
                  <a:srgbClr val="9DB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8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F2E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554480"/>
            <a:ext cx="3657600" cy="3657600"/>
          </a:xfrm>
          <a:prstGeom prst="ellipse">
            <a:avLst/>
          </a:prstGeom>
          <a:solidFill>
            <a:srgbClr val="2D6A4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640080"/>
            <a:ext cx="1371600" cy="1371600"/>
          </a:xfrm>
          <a:prstGeom prst="ellipse">
            <a:avLst/>
          </a:prstGeom>
          <a:solidFill>
            <a:srgbClr val="E9A23B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274320" y="4663440"/>
            <a:ext cx="2743200" cy="2743200"/>
          </a:xfrm>
          <a:prstGeom prst="ellipse">
            <a:avLst/>
          </a:prstGeom>
          <a:solidFill>
            <a:srgbClr val="2D6A4F">
              <a:alpha val="2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822960"/>
            <a:ext cx="914400" cy="914400"/>
          </a:xfrm>
          <a:prstGeom prst="ellipse">
            <a:avLst/>
          </a:prstGeom>
          <a:solidFill>
            <a:srgbClr val="E9A23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05156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196596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meal is a choice. Every choice is a vote for the world you want to live in.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548640" y="365760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 Vegan.</a:t>
            </a:r>
            <a:endParaRPr lang="en-US" sz="8000" dirty="0"/>
          </a:p>
        </p:txBody>
      </p:sp>
      <p:sp>
        <p:nvSpPr>
          <p:cNvPr id="9" name="Text 6"/>
          <p:cNvSpPr/>
          <p:nvPr/>
        </p:nvSpPr>
        <p:spPr>
          <a:xfrm>
            <a:off x="548640" y="51663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Vegan for a healthier you, a kinder planet, and a compassionate world.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548640" y="58064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Reasons to Choose Vegan</dc:title>
  <dc:subject>PptxGenJS Presentation</dc:subject>
  <dc:creator>loveourearth.com.au</dc:creator>
  <cp:lastModifiedBy>loveourearth.com.au</cp:lastModifiedBy>
  <cp:revision>1</cp:revision>
  <dcterms:created xsi:type="dcterms:W3CDTF">2026-06-10T11:32:04Z</dcterms:created>
  <dcterms:modified xsi:type="dcterms:W3CDTF">2026-06-10T11:32:04Z</dcterms:modified>
</cp:coreProperties>
</file>