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4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5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Lower risk</c:v>
                </c:pt>
              </c:strCache>
            </c:strRef>
          </c:tx>
          <c:spPr>
            <a:solidFill>
              <a:srgbClr val="3E8E41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1F2A22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Pancreatic</c:v>
                  </c:pt>
                  <c:pt idx="1">
                    <c:v>Prostate</c:v>
                  </c:pt>
                  <c:pt idx="2">
                    <c:v>Breast</c:v>
                  </c:pt>
                  <c:pt idx="3">
                    <c:v>Kidney</c:v>
                  </c:pt>
                  <c:pt idx="4">
                    <c:v>Multiple
myeloma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21</c:v>
                </c:pt>
                <c:pt idx="1">
                  <c:v>12</c:v>
                </c:pt>
                <c:pt idx="2">
                  <c:v>9</c:v>
                </c:pt>
                <c:pt idx="3">
                  <c:v>28</c:v>
                </c:pt>
                <c:pt idx="4">
                  <c:v>31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200" u="none">
                  <a:solidFill>
                    <a:srgbClr val="1F2A22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C6B6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5"/>
          <c:min val="0"/>
        </c:scaling>
        <c:delete val="0"/>
        <c:axPos val="l"/>
        <c:majorGridlines>
          <c:spPr>
            <a:ln w="9525" cap="flat">
              <a:solidFill>
                <a:srgbClr val="E4ECE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C6B6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Reported</c:v>
                </c:pt>
              </c:strCache>
            </c:strRef>
          </c:tx>
          <c:spPr>
            <a:solidFill>
              <a:srgbClr val="3E8E41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1F2A22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Better digestion</c:v>
                  </c:pt>
                  <c:pt idx="1">
                    <c:v>Better sleep</c:v>
                  </c:pt>
                  <c:pt idx="2">
                    <c:v>More energy</c:v>
                  </c:pt>
                  <c:pt idx="3">
                    <c:v>Walk / run further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56</c:v>
                </c:pt>
                <c:pt idx="1">
                  <c:v>55</c:v>
                </c:pt>
                <c:pt idx="2">
                  <c:v>53</c:v>
                </c:pt>
                <c:pt idx="3">
                  <c:v>52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200" u="none">
                  <a:solidFill>
                    <a:srgbClr val="1F2A22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50" b="0" i="0" u="none" strike="noStrike">
                <a:solidFill>
                  <a:srgbClr val="5C6B6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70"/>
          <c:min val="0"/>
        </c:scaling>
        <c:delete val="0"/>
        <c:axPos val="b"/>
        <c:majorGridlines>
          <c:spPr>
            <a:ln w="9525" cap="flat">
              <a:solidFill>
                <a:srgbClr val="E4ECE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C6B6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Impact</c:v>
                </c:pt>
              </c:strCache>
            </c:strRef>
          </c:tx>
          <c:spPr>
            <a:solidFill>
              <a:srgbClr val="3E8E41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1F2A22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High-meat diet</c:v>
                  </c:pt>
                  <c:pt idx="1">
                    <c:v>Vegan diet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30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200" u="none">
                  <a:solidFill>
                    <a:srgbClr val="1F2A22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5C6B6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10"/>
          <c:min val="0"/>
        </c:scaling>
        <c:delete val="0"/>
        <c:axPos val="b"/>
        <c:majorGridlines>
          <c:spPr>
            <a:ln w="9525" cap="flat">
              <a:solidFill>
                <a:srgbClr val="E4ECE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C6B6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Litres</c:v>
                </c:pt>
              </c:strCache>
            </c:strRef>
          </c:tx>
          <c:spPr>
            <a:solidFill>
              <a:srgbClr val="3E8E41"/>
            </a:solidFill>
            <a:effectLst/>
          </c:spPr>
          <c:invertIfNegative val="0"/>
          <c:dLbls>
            <c:numFmt formatCode="#,##0&quot; L&quot;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1F2A22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Beef</c:v>
                  </c:pt>
                  <c:pt idx="1">
                    <c:v>Lentils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15400</c:v>
                </c:pt>
                <c:pt idx="1">
                  <c:v>1250</c:v>
                </c:pt>
              </c:numCache>
            </c:numRef>
          </c:val>
        </c:ser>
        <c:dLbls>
          <c:numFmt formatCode="#,##0&quot; L&quot;" sourceLinked="0"/>
          <c:txPr>
            <a:bodyPr/>
            <a:lstStyle/>
            <a:p>
              <a:pPr>
                <a:defRPr b="1" i="0" strike="noStrike" sz="1200" u="none">
                  <a:solidFill>
                    <a:srgbClr val="1F2A22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5C6B6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7000"/>
          <c:min val="0"/>
        </c:scaling>
        <c:delete val="0"/>
        <c:axPos val="l"/>
        <c:majorGridlines>
          <c:spPr>
            <a:ln w="9525" cap="flat">
              <a:solidFill>
                <a:srgbClr val="E4ECE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C6B6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Factory-farmed</c:v>
                </c:pt>
              </c:strCache>
            </c:strRef>
          </c:tx>
          <c:spPr>
            <a:solidFill>
              <a:srgbClr val="3E8E41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FFFFFF"/>
                    </a:solidFill>
                    <a:latin typeface="Calibri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Meat chickens</c:v>
                  </c:pt>
                  <c:pt idx="1">
                    <c:v>Egg-laying hens</c:v>
                  </c:pt>
                  <c:pt idx="2">
                    <c:v>Pigs</c:v>
                  </c:pt>
                  <c:pt idx="3">
                    <c:v>Turkeys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99.9</c:v>
                </c:pt>
                <c:pt idx="1">
                  <c:v>98.3</c:v>
                </c:pt>
                <c:pt idx="2">
                  <c:v>98.6</c:v>
                </c:pt>
                <c:pt idx="3">
                  <c:v>99.8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b="1" i="0" strike="noStrike" sz="1200" u="none">
                  <a:solidFill>
                    <a:srgbClr val="FFFFFF"/>
                  </a:solidFill>
                  <a:latin typeface="Calibri"/>
                </a:defRPr>
              </a:pPr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50" b="0" i="0" u="none" strike="noStrike">
                <a:solidFill>
                  <a:srgbClr val="5C6B6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90"/>
        </c:scaling>
        <c:delete val="0"/>
        <c:axPos val="b"/>
        <c:majorGridlines>
          <c:spPr>
            <a:ln w="9525" cap="flat">
              <a:solidFill>
                <a:srgbClr val="E4ECE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C6B6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2011680"/>
            <a:ext cx="4754880" cy="4754880"/>
          </a:xfrm>
          <a:prstGeom prst="ellipse">
            <a:avLst/>
          </a:prstGeom>
          <a:solidFill>
            <a:srgbClr val="1E5631"/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4572000"/>
            <a:ext cx="3840480" cy="3840480"/>
          </a:xfrm>
          <a:prstGeom prst="ellipse">
            <a:avLst/>
          </a:prstGeom>
          <a:solidFill>
            <a:srgbClr val="1E5631"/>
          </a:solidFill>
          <a:ln/>
        </p:spPr>
      </p:sp>
      <p:pic>
        <p:nvPicPr>
          <p:cNvPr id="4" name="Image 0" descr="assets/logo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417320"/>
            <a:ext cx="4023360" cy="4023360"/>
          </a:xfrm>
          <a:prstGeom prst="ellipse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0" y="123444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8DC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LOVE OUR EARTH CAMPAIGN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440680" y="1645920"/>
            <a:ext cx="63093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Reasons</a:t>
            </a:r>
            <a:endParaRPr lang="en-US" sz="52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 Choose Vegan</a:t>
            </a:r>
            <a:endParaRPr lang="en-US" sz="5200" dirty="0"/>
          </a:p>
        </p:txBody>
      </p:sp>
      <p:sp>
        <p:nvSpPr>
          <p:cNvPr id="7" name="Text 4"/>
          <p:cNvSpPr/>
          <p:nvPr/>
        </p:nvSpPr>
        <p:spPr>
          <a:xfrm>
            <a:off x="5486400" y="3657600"/>
            <a:ext cx="6126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900" i="1" dirty="0">
                <a:solidFill>
                  <a:srgbClr val="F4F8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Vegan for a healthier you, a kinder planet,</a:t>
            </a:r>
            <a:endParaRPr lang="en-US" sz="19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900" i="1" dirty="0">
                <a:solidFill>
                  <a:srgbClr val="F4F8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a compassionate world.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5486400" y="58521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8DC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63D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choice. Three reasons.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60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if a single daily choice — what you put on your plate — could protect your body, help heal the planet, and spare billions of living creatures from suffering? The case for plant-based eating comes down to three simple ideas.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2468880"/>
            <a:ext cx="3529584" cy="3611880"/>
          </a:xfrm>
          <a:prstGeom prst="roundRect">
            <a:avLst>
              <a:gd name="adj" fmla="val 362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pic>
        <p:nvPicPr>
          <p:cNvPr id="5" name="Image 0" descr="assets/icon_healt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9072" y="2852928"/>
            <a:ext cx="1371600" cy="1371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4343400"/>
            <a:ext cx="3529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3E8E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REASON 1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40080" y="4590288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63D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Love Your Health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932688" y="5074920"/>
            <a:ext cx="29443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5C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your risk of heart disease, cancer and diabetes — and feel the difference in energy and sleep.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4480560" y="2468880"/>
            <a:ext cx="3529584" cy="3611880"/>
          </a:xfrm>
          <a:prstGeom prst="roundRect">
            <a:avLst>
              <a:gd name="adj" fmla="val 362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pic>
        <p:nvPicPr>
          <p:cNvPr id="10" name="Image 1" descr="assets/icon_eart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9552" y="2852928"/>
            <a:ext cx="1371600" cy="13716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480560" y="4343400"/>
            <a:ext cx="3529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3E8E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REASON 2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4480560" y="4590288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63D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Love Our Earth</a:t>
            </a:r>
            <a:endParaRPr lang="en-US" sz="2100" dirty="0"/>
          </a:p>
        </p:txBody>
      </p:sp>
      <p:sp>
        <p:nvSpPr>
          <p:cNvPr id="13" name="Text 9"/>
          <p:cNvSpPr/>
          <p:nvPr/>
        </p:nvSpPr>
        <p:spPr>
          <a:xfrm>
            <a:off x="4773168" y="5074920"/>
            <a:ext cx="29443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5C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single most powerful personal action you can take to cut emissions, land use and water waste.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8321040" y="2468880"/>
            <a:ext cx="3529584" cy="3611880"/>
          </a:xfrm>
          <a:prstGeom prst="roundRect">
            <a:avLst>
              <a:gd name="adj" fmla="val 362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pic>
        <p:nvPicPr>
          <p:cNvPr id="15" name="Image 2" descr="assets/icon_animal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2" y="2852928"/>
            <a:ext cx="1371600" cy="13716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321040" y="4343400"/>
            <a:ext cx="3529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3E8E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REASON 3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8321040" y="4590288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63D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Love Animals</a:t>
            </a:r>
            <a:endParaRPr lang="en-US" sz="2100" dirty="0"/>
          </a:p>
        </p:txBody>
      </p:sp>
      <p:sp>
        <p:nvSpPr>
          <p:cNvPr id="18" name="Text 13"/>
          <p:cNvSpPr/>
          <p:nvPr/>
        </p:nvSpPr>
        <p:spPr>
          <a:xfrm>
            <a:off x="8613648" y="5074920"/>
            <a:ext cx="29443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5C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Spare sentient, intelligent animals from a lifetime of suffering on factory farms.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6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2377440"/>
            <a:ext cx="5852160" cy="5852160"/>
          </a:xfrm>
          <a:prstGeom prst="ellipse">
            <a:avLst/>
          </a:prstGeom>
          <a:solidFill>
            <a:srgbClr val="1E5631"/>
          </a:solidFill>
          <a:ln/>
        </p:spPr>
      </p:sp>
      <p:pic>
        <p:nvPicPr>
          <p:cNvPr id="3" name="Image 0" descr="assets/icon_health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32520" y="2057400"/>
            <a:ext cx="2743200" cy="2743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2960" y="21488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spc="400" kern="0" dirty="0">
                <a:solidFill>
                  <a:srgbClr val="8DC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REASON 1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777240" y="2606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Love Your Health</a:t>
            </a:r>
            <a:endParaRPr lang="en-US" sz="5000" dirty="0"/>
          </a:p>
        </p:txBody>
      </p:sp>
      <p:sp>
        <p:nvSpPr>
          <p:cNvPr id="6" name="Text 3"/>
          <p:cNvSpPr/>
          <p:nvPr/>
        </p:nvSpPr>
        <p:spPr>
          <a:xfrm>
            <a:off x="822960" y="388620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000" i="1" dirty="0">
                <a:solidFill>
                  <a:srgbClr val="F4F8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body was built to thrive on plants.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3D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science is settled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2023 review of 76 studies and 2 million people found that the more closely people ate plant-based, the lower their risk of diabetes, heart disease, cancer and early death.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246888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77240" y="2039112"/>
            <a:ext cx="2194560" cy="808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3E8E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25%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804672" y="2807208"/>
            <a:ext cx="2139696" cy="559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C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risk of dying from heart disease (Nutrients)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364992" y="1874520"/>
            <a:ext cx="246888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502152" y="2039112"/>
            <a:ext cx="2194560" cy="808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3E8E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34%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529584" y="2807208"/>
            <a:ext cx="2139696" cy="559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C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risk of high blood pressure vs meat-eaters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40080" y="3685032"/>
            <a:ext cx="246888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777240" y="3849624"/>
            <a:ext cx="2194560" cy="808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3E8E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£6.7B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804672" y="4617720"/>
            <a:ext cx="2139696" cy="559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C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saved a year if England switched to plant-based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3364992" y="3685032"/>
            <a:ext cx="246888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502152" y="3849624"/>
            <a:ext cx="2194560" cy="808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3E8E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3529584" y="4617720"/>
            <a:ext cx="2139696" cy="559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C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supplement you truly need: cheap daily B12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1874520"/>
            <a:ext cx="5440680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355080" y="205740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D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Lower cancer risk in vegetarians vs meat-eaters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55080" y="2487168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C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Reduction in risk across 1.8 million people (University of Oxford).</a:t>
            </a:r>
            <a:endParaRPr lang="en-US" sz="1150" dirty="0"/>
          </a:p>
        </p:txBody>
      </p:sp>
      <p:graphicFrame>
        <p:nvGraphicFramePr>
          <p:cNvPr id="19" name="Chart 0" descr=""/>
          <p:cNvGraphicFramePr/>
          <p:nvPr/>
        </p:nvGraphicFramePr>
        <p:xfrm>
          <a:off x="6263640" y="2880360"/>
          <a:ext cx="521208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3D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Feel the difference — fast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benefits aren't only long-term. In a 2021 Vegan Society survey, people reported real improvements within weeks of going vegan.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760720" cy="4617720"/>
          </a:xfrm>
          <a:prstGeom prst="roundRect">
            <a:avLst>
              <a:gd name="adj" fmla="val 237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965960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D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people noticed after going vegan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68680" y="237744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C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of new vegans reporting each improvement.</a:t>
            </a:r>
            <a:endParaRPr lang="en-US" sz="115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731520" y="2788920"/>
          <a:ext cx="553212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6720840" y="178308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3D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“But what about…”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6720840" y="2377440"/>
            <a:ext cx="4846320" cy="1243584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6949440" y="2496312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E8E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Protein?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949440" y="2798064"/>
            <a:ext cx="4434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18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Tofu and tempeh are complete proteins on their own. A varied diet of beans, grains, nuts and seeds easily supplies all nine essential amino acids.</a:t>
            </a:r>
            <a:endParaRPr lang="en-US" sz="1180" dirty="0"/>
          </a:p>
        </p:txBody>
      </p:sp>
      <p:sp>
        <p:nvSpPr>
          <p:cNvPr id="12" name="Shape 9"/>
          <p:cNvSpPr/>
          <p:nvPr/>
        </p:nvSpPr>
        <p:spPr>
          <a:xfrm>
            <a:off x="6720840" y="3749040"/>
            <a:ext cx="4846320" cy="1243584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6949440" y="3867912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E8E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 B12?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6949440" y="4169664"/>
            <a:ext cx="4434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18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 one inexpensive daily tablet. B12 is made by microbes, not animals — farmed animals are supplemented with it anyway.</a:t>
            </a:r>
            <a:endParaRPr lang="en-US" sz="1180" dirty="0"/>
          </a:p>
        </p:txBody>
      </p:sp>
      <p:sp>
        <p:nvSpPr>
          <p:cNvPr id="15" name="Shape 12"/>
          <p:cNvSpPr/>
          <p:nvPr/>
        </p:nvSpPr>
        <p:spPr>
          <a:xfrm>
            <a:off x="6720840" y="5120640"/>
            <a:ext cx="4846320" cy="1243584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6949440" y="5239512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E8E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fish?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6949440" y="5541264"/>
            <a:ext cx="4434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18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also skip mercury, PFAS “forever chemicals” and microplastics, which build up in seafood and your body.</a:t>
            </a:r>
            <a:endParaRPr lang="en-US" sz="11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6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2377440"/>
            <a:ext cx="5852160" cy="5852160"/>
          </a:xfrm>
          <a:prstGeom prst="ellipse">
            <a:avLst/>
          </a:prstGeom>
          <a:solidFill>
            <a:srgbClr val="1E5631"/>
          </a:solidFill>
          <a:ln/>
        </p:spPr>
      </p:sp>
      <p:pic>
        <p:nvPicPr>
          <p:cNvPr id="3" name="Image 0" descr="assets/icon_earth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32520" y="2057400"/>
            <a:ext cx="2743200" cy="2743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2960" y="21488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spc="400" kern="0" dirty="0">
                <a:solidFill>
                  <a:srgbClr val="8DC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REASON 2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777240" y="2606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Love Our Earth</a:t>
            </a:r>
            <a:endParaRPr lang="en-US" sz="5000" dirty="0"/>
          </a:p>
        </p:txBody>
      </p:sp>
      <p:sp>
        <p:nvSpPr>
          <p:cNvPr id="6" name="Text 3"/>
          <p:cNvSpPr/>
          <p:nvPr/>
        </p:nvSpPr>
        <p:spPr>
          <a:xfrm>
            <a:off x="822960" y="388620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000" i="1" dirty="0">
                <a:solidFill>
                  <a:srgbClr val="F4F8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everything you can do for the planet, your fork matters most.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3D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fork is your climate superpower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IPCC names switching to plant-rich diets as one of the highest-impact climate actions an individual can take. The data is hard to argue with.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943600" cy="4617720"/>
          </a:xfrm>
          <a:prstGeom prst="roundRect">
            <a:avLst>
              <a:gd name="adj" fmla="val 237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965960"/>
            <a:ext cx="5532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D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vegan diet's environmental footprint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68680" y="23774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C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vegan diet has just 30% of the impact of a high-meat diet (55,000 people, Nature Food).</a:t>
            </a:r>
            <a:endParaRPr lang="en-US" sz="115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731520" y="2926080"/>
          <a:ext cx="5715000" cy="3246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5"/>
          <p:cNvSpPr/>
          <p:nvPr/>
        </p:nvSpPr>
        <p:spPr>
          <a:xfrm>
            <a:off x="6858000" y="1783080"/>
            <a:ext cx="470916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7040880" y="1783080"/>
            <a:ext cx="1554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3E8E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57%</a:t>
            </a:r>
            <a:endParaRPr lang="en-US" sz="3800" dirty="0"/>
          </a:p>
        </p:txBody>
      </p:sp>
      <p:sp>
        <p:nvSpPr>
          <p:cNvPr id="10" name="Text 7"/>
          <p:cNvSpPr/>
          <p:nvPr/>
        </p:nvSpPr>
        <p:spPr>
          <a:xfrm>
            <a:off x="8641080" y="1929384"/>
            <a:ext cx="27432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food-related greenhouse gases come from animal farming — twice that of all plant foods combined.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858000" y="3401568"/>
            <a:ext cx="470916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7040880" y="3401568"/>
            <a:ext cx="1554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3E8E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80%</a:t>
            </a:r>
            <a:endParaRPr lang="en-US" sz="3800" dirty="0"/>
          </a:p>
        </p:txBody>
      </p:sp>
      <p:sp>
        <p:nvSpPr>
          <p:cNvPr id="13" name="Text 10"/>
          <p:cNvSpPr/>
          <p:nvPr/>
        </p:nvSpPr>
        <p:spPr>
          <a:xfrm>
            <a:off x="8641080" y="3547872"/>
            <a:ext cx="27432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the world's farmland is used for livestock, yet it yields only a fraction of our calories.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6858000" y="5020056"/>
            <a:ext cx="470916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7040880" y="5020056"/>
            <a:ext cx="1554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3E8E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70%</a:t>
            </a:r>
            <a:endParaRPr lang="en-US" sz="3800" dirty="0"/>
          </a:p>
        </p:txBody>
      </p:sp>
      <p:sp>
        <p:nvSpPr>
          <p:cNvPr id="16" name="Text 13"/>
          <p:cNvSpPr/>
          <p:nvPr/>
        </p:nvSpPr>
        <p:spPr>
          <a:xfrm>
            <a:off x="8641080" y="5166360"/>
            <a:ext cx="27432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potential cut in food-system emissions by 2050 with a global shift to plant-based diets (The Lancet).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3D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Lighter on land, water and life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Plants turn resources into food far more efficiently than animals — sparing forests, fresh water and the species we share the planet with.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760720" cy="4617720"/>
          </a:xfrm>
          <a:prstGeom prst="roundRect">
            <a:avLst>
              <a:gd name="adj" fmla="val 237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965960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D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Water to produce 1 kg of food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68680" y="237744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C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Lentils are roughly 12× more water-efficient than beef.</a:t>
            </a:r>
            <a:endParaRPr lang="en-US" sz="115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731520" y="2834640"/>
          <a:ext cx="55321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5"/>
          <p:cNvSpPr/>
          <p:nvPr/>
        </p:nvSpPr>
        <p:spPr>
          <a:xfrm>
            <a:off x="6675120" y="1783080"/>
            <a:ext cx="48920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6858000" y="1783080"/>
            <a:ext cx="1417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3E8E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76%</a:t>
            </a:r>
            <a:endParaRPr lang="en-US" sz="3200" dirty="0"/>
          </a:p>
        </p:txBody>
      </p:sp>
      <p:sp>
        <p:nvSpPr>
          <p:cNvPr id="10" name="Text 7"/>
          <p:cNvSpPr/>
          <p:nvPr/>
        </p:nvSpPr>
        <p:spPr>
          <a:xfrm>
            <a:off x="8321040" y="19659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63D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land per person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8321040" y="2313432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Shifting to plants could cut the land used to feed each of us by up to 76% — easing pressure on the Amazon.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675120" y="3319272"/>
            <a:ext cx="48920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6858000" y="3319272"/>
            <a:ext cx="1417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3E8E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1M</a:t>
            </a:r>
            <a:endParaRPr lang="en-US" sz="3200" dirty="0"/>
          </a:p>
        </p:txBody>
      </p:sp>
      <p:sp>
        <p:nvSpPr>
          <p:cNvPr id="14" name="Text 11"/>
          <p:cNvSpPr/>
          <p:nvPr/>
        </p:nvSpPr>
        <p:spPr>
          <a:xfrm>
            <a:off x="8321040" y="350215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63D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Species at risk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8321040" y="3849624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 warns ~1 million species face extinction, driven mostly by agriculture — led by animal farming.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675120" y="4855464"/>
            <a:ext cx="48920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6858000" y="4855464"/>
            <a:ext cx="1417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3E8E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35%</a:t>
            </a:r>
            <a:endParaRPr lang="en-US" sz="3200" dirty="0"/>
          </a:p>
        </p:txBody>
      </p:sp>
      <p:sp>
        <p:nvSpPr>
          <p:cNvPr id="18" name="Text 15"/>
          <p:cNvSpPr/>
          <p:nvPr/>
        </p:nvSpPr>
        <p:spPr>
          <a:xfrm>
            <a:off x="8321040" y="503834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63D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fish stocks overfished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8321040" y="5385816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Bottom trawling alone emits as much carbon a year as all of global aviation.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6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2377440"/>
            <a:ext cx="5852160" cy="5852160"/>
          </a:xfrm>
          <a:prstGeom prst="ellipse">
            <a:avLst/>
          </a:prstGeom>
          <a:solidFill>
            <a:srgbClr val="1E5631"/>
          </a:solidFill>
          <a:ln/>
        </p:spPr>
      </p:sp>
      <p:pic>
        <p:nvPicPr>
          <p:cNvPr id="3" name="Image 0" descr="assets/icon_animals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32520" y="2057400"/>
            <a:ext cx="2743200" cy="2743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2960" y="21488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spc="400" kern="0" dirty="0">
                <a:solidFill>
                  <a:srgbClr val="8DC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REASON 3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777240" y="2606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Love Animals</a:t>
            </a:r>
            <a:endParaRPr lang="en-US" sz="5000" dirty="0"/>
          </a:p>
        </p:txBody>
      </p:sp>
      <p:sp>
        <p:nvSpPr>
          <p:cNvPr id="6" name="Text 3"/>
          <p:cNvSpPr/>
          <p:nvPr/>
        </p:nvSpPr>
        <p:spPr>
          <a:xfrm>
            <a:off x="822960" y="388620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000" i="1" dirty="0">
                <a:solidFill>
                  <a:srgbClr val="F4F8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feel pain. They fear death. They deserve better.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3D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scale of suffering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numbers are almost too large to picture — and the science now formally recognises these animals as sentient beings.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3529584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77240" y="1993392"/>
            <a:ext cx="32552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3E8E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83B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914400" y="2788920"/>
            <a:ext cx="29809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animals slaughtered for food in 2022 — a figure that has climbed every year for six decades.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480560" y="1828800"/>
            <a:ext cx="3529584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617720" y="1993392"/>
            <a:ext cx="32552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3E8E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200B+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4754880" y="2788920"/>
            <a:ext cx="29809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animals killed each year once farmed fish are counted — dwarfing the land-animal total.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321040" y="1828800"/>
            <a:ext cx="3529584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8458200" y="1993392"/>
            <a:ext cx="32552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3E8E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4400" dirty="0"/>
          </a:p>
        </p:txBody>
      </p:sp>
      <p:sp>
        <p:nvSpPr>
          <p:cNvPr id="12" name="Text 10"/>
          <p:cNvSpPr/>
          <p:nvPr/>
        </p:nvSpPr>
        <p:spPr>
          <a:xfrm>
            <a:off x="8595360" y="2788920"/>
            <a:ext cx="29809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factory-farmed animals raised and killed for every person on Earth, every single year.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3977640"/>
            <a:ext cx="10927080" cy="2286000"/>
          </a:xfrm>
          <a:prstGeom prst="roundRect">
            <a:avLst>
              <a:gd name="adj" fmla="val 4800"/>
            </a:avLst>
          </a:prstGeom>
          <a:solidFill>
            <a:srgbClr val="163D26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1005840" y="4206240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science of animal consciousness is settled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1005840" y="470916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4F8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2024 New York Declaration on Animal Consciousness — led by NYU, York University and the LSE — affirms </a:t>
            </a:r>
            <a:pPr indent="0" marL="0">
              <a:lnSpc>
                <a:spcPct val="112000"/>
              </a:lnSpc>
              <a:buNone/>
            </a:pPr>
            <a:r>
              <a:rPr lang="en-US" sz="1500" b="1" dirty="0">
                <a:solidFill>
                  <a:srgbClr val="8DC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scientific support</a:t>
            </a:r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4F8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 consciousness in all mammals and birds, and a realistic possibility of conscious experience in all vertebrates, including fish.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005840" y="5669280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8DC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“Farm animals feel pleasure and sadness, excitement and resentment, depression, fear and pain.”  — Dr Jane Goodall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3D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Smarter than we ever imagined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not objects — they are individuals living their own lives, almost all of them on factory farms.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760720" cy="4617720"/>
          </a:xfrm>
          <a:prstGeom prst="roundRect">
            <a:avLst>
              <a:gd name="adj" fmla="val 237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965960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D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Share of US farm animals on factory farms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68680" y="237744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C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Almost every animal farmed for food in the US lives on a factory farm.</a:t>
            </a:r>
            <a:endParaRPr lang="en-US" sz="115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731520" y="2788920"/>
          <a:ext cx="553212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5"/>
          <p:cNvSpPr/>
          <p:nvPr/>
        </p:nvSpPr>
        <p:spPr>
          <a:xfrm>
            <a:off x="6675120" y="1783080"/>
            <a:ext cx="48920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6949440" y="1929384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E8E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Pigs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949440" y="2313432"/>
            <a:ext cx="4434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mazes, use mirrors to find hidden treats, and can even play simple video games.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675120" y="3319272"/>
            <a:ext cx="48920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6949440" y="3465576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E8E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Chickens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949440" y="3849624"/>
            <a:ext cx="4434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ahead, grasp cause and effect, and exercise self-control.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6675120" y="4855464"/>
            <a:ext cx="48920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6949440" y="5001768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E8E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Cows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949440" y="5385816"/>
            <a:ext cx="4434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F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“eureka” moments, form deep social bonds, and recognise each other's faces.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-2194560"/>
            <a:ext cx="5486400" cy="5486400"/>
          </a:xfrm>
          <a:prstGeom prst="ellipse">
            <a:avLst/>
          </a:prstGeom>
          <a:solidFill>
            <a:srgbClr val="1E5631"/>
          </a:solidFill>
          <a:ln/>
        </p:spPr>
      </p:sp>
      <p:sp>
        <p:nvSpPr>
          <p:cNvPr id="3" name="Shape 1"/>
          <p:cNvSpPr/>
          <p:nvPr/>
        </p:nvSpPr>
        <p:spPr>
          <a:xfrm>
            <a:off x="9875520" y="3840480"/>
            <a:ext cx="5029200" cy="5029200"/>
          </a:xfrm>
          <a:prstGeom prst="ellipse">
            <a:avLst/>
          </a:prstGeom>
          <a:solidFill>
            <a:srgbClr val="1E5631"/>
          </a:solidFill>
          <a:ln/>
        </p:spPr>
      </p:sp>
      <p:pic>
        <p:nvPicPr>
          <p:cNvPr id="4" name="Image 0" descr="assets/seal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9640" y="1371600"/>
            <a:ext cx="2834640" cy="2834640"/>
          </a:xfrm>
          <a:prstGeom prst="ellipse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777240"/>
            <a:ext cx="7680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choice that changes everything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822960" y="2304288"/>
            <a:ext cx="201168" cy="201168"/>
          </a:xfrm>
          <a:prstGeom prst="ellipse">
            <a:avLst/>
          </a:prstGeom>
          <a:solidFill>
            <a:srgbClr val="8DC63F"/>
          </a:solidFill>
          <a:ln/>
        </p:spPr>
      </p:sp>
      <p:sp>
        <p:nvSpPr>
          <p:cNvPr id="7" name="Text 4"/>
          <p:cNvSpPr/>
          <p:nvPr/>
        </p:nvSpPr>
        <p:spPr>
          <a:xfrm>
            <a:off x="1234440" y="2167128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8DC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 your health — </a:t>
            </a:r>
            <a:pPr indent="0" marL="0">
              <a:lnSpc>
                <a:spcPct val="105000"/>
              </a:lnSpc>
              <a:buNone/>
            </a:pPr>
            <a:r>
              <a:rPr lang="en-US" sz="1550" dirty="0">
                <a:solidFill>
                  <a:srgbClr val="F4F8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plant-based diet protects your heart, lowers cancer risk, and lets your body thrive.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822960" y="3017520"/>
            <a:ext cx="201168" cy="201168"/>
          </a:xfrm>
          <a:prstGeom prst="ellipse">
            <a:avLst/>
          </a:prstGeom>
          <a:solidFill>
            <a:srgbClr val="8DC63F"/>
          </a:solidFill>
          <a:ln/>
        </p:spPr>
      </p:sp>
      <p:sp>
        <p:nvSpPr>
          <p:cNvPr id="9" name="Text 6"/>
          <p:cNvSpPr/>
          <p:nvPr/>
        </p:nvSpPr>
        <p:spPr>
          <a:xfrm>
            <a:off x="1234440" y="288036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8DC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 our Earth — </a:t>
            </a:r>
            <a:pPr indent="0" marL="0">
              <a:lnSpc>
                <a:spcPct val="105000"/>
              </a:lnSpc>
              <a:buNone/>
            </a:pPr>
            <a:r>
              <a:rPr lang="en-US" sz="1550" dirty="0">
                <a:solidFill>
                  <a:srgbClr val="F4F8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rainforests, water and biodiversity need us to eat differently — and small choices scale.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822960" y="3730752"/>
            <a:ext cx="201168" cy="201168"/>
          </a:xfrm>
          <a:prstGeom prst="ellipse">
            <a:avLst/>
          </a:prstGeom>
          <a:solidFill>
            <a:srgbClr val="8DC63F"/>
          </a:solidFill>
          <a:ln/>
        </p:spPr>
      </p:sp>
      <p:sp>
        <p:nvSpPr>
          <p:cNvPr id="11" name="Text 8"/>
          <p:cNvSpPr/>
          <p:nvPr/>
        </p:nvSpPr>
        <p:spPr>
          <a:xfrm>
            <a:off x="1234440" y="3593592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8DC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 animals — </a:t>
            </a:r>
            <a:pPr indent="0" marL="0">
              <a:lnSpc>
                <a:spcPct val="105000"/>
              </a:lnSpc>
              <a:buNone/>
            </a:pPr>
            <a:r>
              <a:rPr lang="en-US" sz="1550" dirty="0">
                <a:solidFill>
                  <a:srgbClr val="F4F8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they feel, they suffer, and most of us would say: not like this, not for me.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822960" y="4892040"/>
            <a:ext cx="3200400" cy="868680"/>
          </a:xfrm>
          <a:prstGeom prst="roundRect">
            <a:avLst>
              <a:gd name="adj" fmla="val 49474"/>
            </a:avLst>
          </a:prstGeom>
          <a:solidFill>
            <a:srgbClr val="8DC63F"/>
          </a:solidFill>
          <a:ln/>
          <a:effectLst>
            <a:outerShdw sx="100000" sy="100000" kx="0" ky="0" algn="bl" rotWithShape="0" blurRad="114300" dist="38100" dir="5400000">
              <a:srgbClr val="1A1A1A">
                <a:alpha val="16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822960" y="4892040"/>
            <a:ext cx="3200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63D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 Vegan.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4251960" y="502920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i="1" dirty="0">
                <a:solidFill>
                  <a:srgbClr val="F4F8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meal is a vote for the world you want to live in.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22960" y="617220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DC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loveourearth.com.au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Reasons to Choose Vegan</dc:title>
  <dc:subject>PptxGenJS Presentation</dc:subject>
  <dc:creator>Love Our Earth</dc:creator>
  <cp:lastModifiedBy>Love Our Earth</cp:lastModifiedBy>
  <cp:revision>1</cp:revision>
  <dcterms:created xsi:type="dcterms:W3CDTF">2026-06-10T11:07:58Z</dcterms:created>
  <dcterms:modified xsi:type="dcterms:W3CDTF">2026-06-10T11:07:58Z</dcterms:modified>
</cp:coreProperties>
</file>